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35"/>
  </p:notesMasterIdLst>
  <p:sldIdLst>
    <p:sldId id="256" r:id="rId2"/>
    <p:sldId id="714" r:id="rId3"/>
    <p:sldId id="715" r:id="rId4"/>
    <p:sldId id="716" r:id="rId5"/>
    <p:sldId id="674" r:id="rId6"/>
    <p:sldId id="717" r:id="rId7"/>
    <p:sldId id="722" r:id="rId8"/>
    <p:sldId id="720" r:id="rId9"/>
    <p:sldId id="721" r:id="rId10"/>
    <p:sldId id="742" r:id="rId11"/>
    <p:sldId id="719" r:id="rId12"/>
    <p:sldId id="735" r:id="rId13"/>
    <p:sldId id="718" r:id="rId14"/>
    <p:sldId id="724" r:id="rId15"/>
    <p:sldId id="723" r:id="rId16"/>
    <p:sldId id="725" r:id="rId17"/>
    <p:sldId id="726" r:id="rId18"/>
    <p:sldId id="727" r:id="rId19"/>
    <p:sldId id="728" r:id="rId20"/>
    <p:sldId id="729" r:id="rId21"/>
    <p:sldId id="731" r:id="rId22"/>
    <p:sldId id="736" r:id="rId23"/>
    <p:sldId id="730" r:id="rId24"/>
    <p:sldId id="741" r:id="rId25"/>
    <p:sldId id="737" r:id="rId26"/>
    <p:sldId id="734" r:id="rId27"/>
    <p:sldId id="733" r:id="rId28"/>
    <p:sldId id="732" r:id="rId29"/>
    <p:sldId id="738" r:id="rId30"/>
    <p:sldId id="739" r:id="rId31"/>
    <p:sldId id="740" r:id="rId32"/>
    <p:sldId id="711" r:id="rId33"/>
    <p:sldId id="30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1" autoAdjust="0"/>
    <p:restoredTop sz="84941" autoAdjust="0"/>
  </p:normalViewPr>
  <p:slideViewPr>
    <p:cSldViewPr snapToGrid="0">
      <p:cViewPr varScale="1">
        <p:scale>
          <a:sx n="78" d="100"/>
          <a:sy n="78" d="100"/>
        </p:scale>
        <p:origin x="773" y="58"/>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15-06-2025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AWS Disaster Recovery Strategy and Implementation for Business Continuity</a:t>
            </a:r>
            <a:endParaRPr lang="en-US" sz="4000" b="1" dirty="0">
              <a:latin typeface="Calibri" panose="020F0502020204030204" pitchFamily="34" charset="0"/>
            </a:endParaRP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EE85E-5410-AD44-BC5A-DA550B98C0AE}"/>
              </a:ext>
            </a:extLst>
          </p:cNvPr>
          <p:cNvPicPr>
            <a:picLocks noChangeAspect="1"/>
          </p:cNvPicPr>
          <p:nvPr/>
        </p:nvPicPr>
        <p:blipFill>
          <a:blip r:embed="rId2">
            <a:extLst>
              <a:ext uri="{28A0092B-C50C-407E-A947-70E740481C1C}">
                <a14:useLocalDpi xmlns:a14="http://schemas.microsoft.com/office/drawing/2010/main" val="0"/>
              </a:ext>
            </a:extLst>
          </a:blip>
          <a:srcRect l="40484" t="12616"/>
          <a:stretch>
            <a:fillRect/>
          </a:stretch>
        </p:blipFill>
        <p:spPr>
          <a:xfrm>
            <a:off x="4640826" y="265470"/>
            <a:ext cx="7256206" cy="5992761"/>
          </a:xfrm>
          <a:prstGeom prst="rect">
            <a:avLst/>
          </a:prstGeom>
        </p:spPr>
      </p:pic>
      <p:sp>
        <p:nvSpPr>
          <p:cNvPr id="6" name="TextBox 5">
            <a:extLst>
              <a:ext uri="{FF2B5EF4-FFF2-40B4-BE49-F238E27FC236}">
                <a16:creationId xmlns:a16="http://schemas.microsoft.com/office/drawing/2014/main" id="{25E646F6-456D-5F83-D89D-65E905966BC8}"/>
              </a:ext>
            </a:extLst>
          </p:cNvPr>
          <p:cNvSpPr txBox="1"/>
          <p:nvPr/>
        </p:nvSpPr>
        <p:spPr>
          <a:xfrm>
            <a:off x="471948" y="1573161"/>
            <a:ext cx="3511410" cy="369332"/>
          </a:xfrm>
          <a:prstGeom prst="rect">
            <a:avLst/>
          </a:prstGeom>
          <a:noFill/>
        </p:spPr>
        <p:txBody>
          <a:bodyPr wrap="none" rtlCol="0">
            <a:spAutoFit/>
          </a:bodyPr>
          <a:lstStyle/>
          <a:p>
            <a:r>
              <a:rPr lang="en-IN" dirty="0"/>
              <a:t>Frontend working in Primary region</a:t>
            </a:r>
          </a:p>
        </p:txBody>
      </p:sp>
    </p:spTree>
    <p:extLst>
      <p:ext uri="{BB962C8B-B14F-4D97-AF65-F5344CB8AC3E}">
        <p14:creationId xmlns:p14="http://schemas.microsoft.com/office/powerpoint/2010/main" val="771980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FE3A-C106-4E95-902E-EF1C4A4ABE63}"/>
              </a:ext>
            </a:extLst>
          </p:cNvPr>
          <p:cNvSpPr>
            <a:spLocks noGrp="1"/>
          </p:cNvSpPr>
          <p:nvPr>
            <p:ph type="title"/>
          </p:nvPr>
        </p:nvSpPr>
        <p:spPr/>
        <p:txBody>
          <a:bodyPr/>
          <a:lstStyle/>
          <a:p>
            <a:r>
              <a:rPr lang="en-IN" dirty="0"/>
              <a:t>Cross-Region DR Setup</a:t>
            </a:r>
          </a:p>
        </p:txBody>
      </p:sp>
      <p:sp>
        <p:nvSpPr>
          <p:cNvPr id="4" name="Rectangle 1">
            <a:extLst>
              <a:ext uri="{FF2B5EF4-FFF2-40B4-BE49-F238E27FC236}">
                <a16:creationId xmlns:a16="http://schemas.microsoft.com/office/drawing/2014/main" id="{56FC993E-7C6D-FFB6-1EEA-161F6CEF34C1}"/>
              </a:ext>
            </a:extLst>
          </p:cNvPr>
          <p:cNvSpPr>
            <a:spLocks noGrp="1" noChangeArrowheads="1"/>
          </p:cNvSpPr>
          <p:nvPr>
            <p:ph idx="1"/>
          </p:nvPr>
        </p:nvSpPr>
        <p:spPr bwMode="auto">
          <a:xfrm>
            <a:off x="678884" y="1473451"/>
            <a:ext cx="988443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Primary Region: </a:t>
            </a:r>
            <a:r>
              <a:rPr kumimoji="0" lang="en-US" altLang="en-US" sz="2400" b="1" i="0" u="none" strike="noStrike" cap="none" normalizeH="0" baseline="0" dirty="0">
                <a:ln>
                  <a:noFill/>
                </a:ln>
                <a:solidFill>
                  <a:schemeClr val="tx1"/>
                </a:solidFill>
                <a:effectLst/>
                <a:latin typeface="Arial Unicode MS"/>
              </a:rPr>
              <a:t>us-east-2</a:t>
            </a:r>
            <a:r>
              <a:rPr kumimoji="0" lang="en-US" altLang="en-US" sz="2400" b="1" i="0" u="none" strike="noStrike" cap="none" normalizeH="0" baseline="0" dirty="0">
                <a:ln>
                  <a:noFill/>
                </a:ln>
                <a:solidFill>
                  <a:schemeClr val="tx1"/>
                </a:solidFill>
                <a:effectLst/>
              </a:rPr>
              <a:t> (Ohio)</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Initial deployment of all services: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S3 (Frontend)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Lambda (Backend Functions)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API Gateway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DynamoDB (Database)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Disaster Recovery Region: </a:t>
            </a:r>
            <a:r>
              <a:rPr kumimoji="0" lang="en-US" altLang="en-US" sz="2400" b="1" i="0" u="none" strike="noStrike" cap="none" normalizeH="0" baseline="0" dirty="0">
                <a:ln>
                  <a:noFill/>
                </a:ln>
                <a:solidFill>
                  <a:schemeClr val="tx1"/>
                </a:solidFill>
                <a:effectLst/>
                <a:latin typeface="Arial Unicode MS"/>
              </a:rPr>
              <a:t>us-west-1</a:t>
            </a:r>
            <a:r>
              <a:rPr kumimoji="0" lang="en-US" altLang="en-US" sz="2400" b="1" i="0" u="none" strike="noStrike" cap="none" normalizeH="0" baseline="0" dirty="0">
                <a:ln>
                  <a:noFill/>
                </a:ln>
                <a:solidFill>
                  <a:schemeClr val="tx1"/>
                </a:solidFill>
                <a:effectLst/>
              </a:rPr>
              <a:t> (N. California)</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Chosen for: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Geographic Separation</a:t>
            </a:r>
            <a:r>
              <a:rPr kumimoji="0" lang="en-US" altLang="en-US" b="0" i="0" u="none" strike="noStrike" cap="none" normalizeH="0" baseline="0" dirty="0">
                <a:ln>
                  <a:noFill/>
                </a:ln>
                <a:solidFill>
                  <a:schemeClr val="tx1"/>
                </a:solidFill>
                <a:effectLst/>
                <a:latin typeface="Arial" panose="020B0604020202020204" pitchFamily="34" charset="0"/>
              </a:rPr>
              <a:t> – reduces impact of localized outages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Low Latency</a:t>
            </a:r>
            <a:r>
              <a:rPr kumimoji="0" lang="en-US" altLang="en-US" b="0" i="0" u="none" strike="noStrike" cap="none" normalizeH="0" baseline="0" dirty="0">
                <a:ln>
                  <a:noFill/>
                </a:ln>
                <a:solidFill>
                  <a:schemeClr val="tx1"/>
                </a:solidFill>
                <a:effectLst/>
                <a:latin typeface="Arial" panose="020B0604020202020204" pitchFamily="34" charset="0"/>
              </a:rPr>
              <a:t> – supports near real-time sync and failover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Availability</a:t>
            </a:r>
            <a:r>
              <a:rPr kumimoji="0" lang="en-US" altLang="en-US" b="0" i="0" u="none" strike="noStrike" cap="none" normalizeH="0" baseline="0" dirty="0">
                <a:ln>
                  <a:noFill/>
                </a:ln>
                <a:solidFill>
                  <a:schemeClr val="tx1"/>
                </a:solidFill>
                <a:effectLst/>
                <a:latin typeface="Arial" panose="020B0604020202020204" pitchFamily="34" charset="0"/>
              </a:rPr>
              <a:t> – ensures high uptime during primary failure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705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50707-C9D4-0E5B-2F4C-3F1F35B6849A}"/>
              </a:ext>
            </a:extLst>
          </p:cNvPr>
          <p:cNvSpPr>
            <a:spLocks noGrp="1"/>
          </p:cNvSpPr>
          <p:nvPr>
            <p:ph type="title"/>
          </p:nvPr>
        </p:nvSpPr>
        <p:spPr/>
        <p:txBody>
          <a:bodyPr/>
          <a:lstStyle/>
          <a:p>
            <a:r>
              <a:rPr lang="en-IN" dirty="0"/>
              <a:t>✅  Infrastructure Deployment</a:t>
            </a:r>
          </a:p>
        </p:txBody>
      </p:sp>
      <p:sp>
        <p:nvSpPr>
          <p:cNvPr id="3" name="Content Placeholder 2">
            <a:extLst>
              <a:ext uri="{FF2B5EF4-FFF2-40B4-BE49-F238E27FC236}">
                <a16:creationId xmlns:a16="http://schemas.microsoft.com/office/drawing/2014/main" id="{2C9AC9C9-8439-495E-862A-BFCDD4465342}"/>
              </a:ext>
            </a:extLst>
          </p:cNvPr>
          <p:cNvSpPr>
            <a:spLocks noGrp="1"/>
          </p:cNvSpPr>
          <p:nvPr>
            <p:ph idx="1"/>
          </p:nvPr>
        </p:nvSpPr>
        <p:spPr/>
        <p:txBody>
          <a:bodyPr/>
          <a:lstStyle/>
          <a:p>
            <a:r>
              <a:rPr lang="en-IN" dirty="0"/>
              <a:t>Replicated all resources manually to DR region:</a:t>
            </a:r>
          </a:p>
          <a:p>
            <a:r>
              <a:rPr lang="en-IN" dirty="0"/>
              <a:t>S3 (copied via Batch job)</a:t>
            </a:r>
          </a:p>
          <a:p>
            <a:r>
              <a:rPr lang="en-IN" dirty="0"/>
              <a:t>Lambda (same code, env vars updated)</a:t>
            </a:r>
          </a:p>
          <a:p>
            <a:r>
              <a:rPr lang="en-IN" dirty="0"/>
              <a:t>API Gateway (same methods)</a:t>
            </a:r>
          </a:p>
          <a:p>
            <a:r>
              <a:rPr lang="en-IN" dirty="0"/>
              <a:t>DynamoDB (restored from backup)</a:t>
            </a:r>
          </a:p>
          <a:p>
            <a:endParaRPr lang="en-IN" dirty="0"/>
          </a:p>
        </p:txBody>
      </p:sp>
    </p:spTree>
    <p:extLst>
      <p:ext uri="{BB962C8B-B14F-4D97-AF65-F5344CB8AC3E}">
        <p14:creationId xmlns:p14="http://schemas.microsoft.com/office/powerpoint/2010/main" val="2500907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F939F-E722-63A7-653D-F31EF40060CF}"/>
              </a:ext>
            </a:extLst>
          </p:cNvPr>
          <p:cNvSpPr>
            <a:spLocks noGrp="1"/>
          </p:cNvSpPr>
          <p:nvPr>
            <p:ph type="title"/>
          </p:nvPr>
        </p:nvSpPr>
        <p:spPr/>
        <p:txBody>
          <a:bodyPr/>
          <a:lstStyle/>
          <a:p>
            <a:r>
              <a:rPr lang="en-IN" dirty="0"/>
              <a:t>Recovery Objectives</a:t>
            </a:r>
          </a:p>
        </p:txBody>
      </p:sp>
      <p:sp>
        <p:nvSpPr>
          <p:cNvPr id="4" name="Rectangle 1">
            <a:extLst>
              <a:ext uri="{FF2B5EF4-FFF2-40B4-BE49-F238E27FC236}">
                <a16:creationId xmlns:a16="http://schemas.microsoft.com/office/drawing/2014/main" id="{71E7F3D9-6F6A-7A8B-7D65-390214F20460}"/>
              </a:ext>
            </a:extLst>
          </p:cNvPr>
          <p:cNvSpPr>
            <a:spLocks noGrp="1" noChangeArrowheads="1"/>
          </p:cNvSpPr>
          <p:nvPr>
            <p:ph idx="1"/>
          </p:nvPr>
        </p:nvSpPr>
        <p:spPr bwMode="auto">
          <a:xfrm>
            <a:off x="678884" y="1658117"/>
            <a:ext cx="11027378"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Recovery Time Objective (RTO): ≤ 15 Minutes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Goal: Restore application access quickly after a regional failure.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Achieved by pre-deploying identical infrastructure in the DR region (</a:t>
            </a:r>
            <a:r>
              <a:rPr kumimoji="0" lang="en-US" altLang="en-US" sz="2400" b="0" i="0" u="none" strike="noStrike" cap="none" normalizeH="0" baseline="0" dirty="0">
                <a:ln>
                  <a:noFill/>
                </a:ln>
                <a:solidFill>
                  <a:schemeClr val="tx1"/>
                </a:solidFill>
                <a:effectLst/>
                <a:latin typeface="Arial Unicode MS"/>
              </a:rPr>
              <a:t>us-west-1</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Recovery Point Objective (RPO): Near Real-Time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DynamoDB backups exported and restored to DR region manually.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S3 static content replicated using Batch Copy jobs.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Ensures minimal data loss in case of disruption.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Testing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DR region manually tested by simulating primary API failure.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007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30F2DE-1E48-D6FE-8F5C-1C1F83F09375}"/>
              </a:ext>
            </a:extLst>
          </p:cNvPr>
          <p:cNvPicPr>
            <a:picLocks noChangeAspect="1"/>
          </p:cNvPicPr>
          <p:nvPr/>
        </p:nvPicPr>
        <p:blipFill>
          <a:blip r:embed="rId2">
            <a:extLst>
              <a:ext uri="{28A0092B-C50C-407E-A947-70E740481C1C}">
                <a14:useLocalDpi xmlns:a14="http://schemas.microsoft.com/office/drawing/2010/main" val="0"/>
              </a:ext>
            </a:extLst>
          </a:blip>
          <a:srcRect l="35696" t="17890" r="1076" b="6160"/>
          <a:stretch>
            <a:fillRect/>
          </a:stretch>
        </p:blipFill>
        <p:spPr>
          <a:xfrm>
            <a:off x="1284788" y="0"/>
            <a:ext cx="10150999" cy="5988700"/>
          </a:xfrm>
          <a:prstGeom prst="rect">
            <a:avLst/>
          </a:prstGeom>
        </p:spPr>
      </p:pic>
    </p:spTree>
    <p:extLst>
      <p:ext uri="{BB962C8B-B14F-4D97-AF65-F5344CB8AC3E}">
        <p14:creationId xmlns:p14="http://schemas.microsoft.com/office/powerpoint/2010/main" val="1759118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C35587D-925F-14D2-95EF-39B06555AD3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6740" t="24156" b="13080"/>
          <a:stretch>
            <a:fillRect/>
          </a:stretch>
        </p:blipFill>
        <p:spPr>
          <a:xfrm>
            <a:off x="938974" y="879676"/>
            <a:ext cx="10829150" cy="4907666"/>
          </a:xfrm>
          <a:prstGeom prst="rect">
            <a:avLst/>
          </a:prstGeom>
        </p:spPr>
      </p:pic>
      <p:sp>
        <p:nvSpPr>
          <p:cNvPr id="8" name="TextBox 7">
            <a:extLst>
              <a:ext uri="{FF2B5EF4-FFF2-40B4-BE49-F238E27FC236}">
                <a16:creationId xmlns:a16="http://schemas.microsoft.com/office/drawing/2014/main" id="{126FBE93-5B7C-68C1-B251-1E04E8E25043}"/>
              </a:ext>
            </a:extLst>
          </p:cNvPr>
          <p:cNvSpPr txBox="1"/>
          <p:nvPr/>
        </p:nvSpPr>
        <p:spPr>
          <a:xfrm>
            <a:off x="938974" y="510344"/>
            <a:ext cx="4381520" cy="369332"/>
          </a:xfrm>
          <a:prstGeom prst="rect">
            <a:avLst/>
          </a:prstGeom>
          <a:noFill/>
        </p:spPr>
        <p:txBody>
          <a:bodyPr wrap="none" rtlCol="0">
            <a:spAutoFit/>
          </a:bodyPr>
          <a:lstStyle/>
          <a:p>
            <a:r>
              <a:rPr lang="en-IN" dirty="0"/>
              <a:t>Created the Bucket backup in another region</a:t>
            </a:r>
          </a:p>
        </p:txBody>
      </p:sp>
    </p:spTree>
    <p:extLst>
      <p:ext uri="{BB962C8B-B14F-4D97-AF65-F5344CB8AC3E}">
        <p14:creationId xmlns:p14="http://schemas.microsoft.com/office/powerpoint/2010/main" val="1176253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23004F-3A77-17F8-6155-85772F3B6F8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5396" t="17183"/>
          <a:stretch>
            <a:fillRect/>
          </a:stretch>
        </p:blipFill>
        <p:spPr>
          <a:xfrm>
            <a:off x="918097" y="660400"/>
            <a:ext cx="9572264" cy="5397500"/>
          </a:xfrm>
        </p:spPr>
      </p:pic>
    </p:spTree>
    <p:extLst>
      <p:ext uri="{BB962C8B-B14F-4D97-AF65-F5344CB8AC3E}">
        <p14:creationId xmlns:p14="http://schemas.microsoft.com/office/powerpoint/2010/main" val="510312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F275-9E93-3C24-26F8-A55B06DD5A6A}"/>
              </a:ext>
            </a:extLst>
          </p:cNvPr>
          <p:cNvSpPr>
            <a:spLocks noGrp="1"/>
          </p:cNvSpPr>
          <p:nvPr>
            <p:ph type="title"/>
          </p:nvPr>
        </p:nvSpPr>
        <p:spPr/>
        <p:txBody>
          <a:bodyPr/>
          <a:lstStyle/>
          <a:p>
            <a:r>
              <a:rPr lang="en-IN" dirty="0"/>
              <a:t>DynamoDB dr</a:t>
            </a:r>
          </a:p>
        </p:txBody>
      </p:sp>
      <p:pic>
        <p:nvPicPr>
          <p:cNvPr id="5" name="Content Placeholder 4">
            <a:extLst>
              <a:ext uri="{FF2B5EF4-FFF2-40B4-BE49-F238E27FC236}">
                <a16:creationId xmlns:a16="http://schemas.microsoft.com/office/drawing/2014/main" id="{96AB10CB-7E42-C531-0D37-33FD0C3A43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5682" t="17015" r="765" b="26609"/>
          <a:stretch>
            <a:fillRect/>
          </a:stretch>
        </p:blipFill>
        <p:spPr>
          <a:xfrm>
            <a:off x="2037144" y="1469985"/>
            <a:ext cx="7692460" cy="4132162"/>
          </a:xfrm>
        </p:spPr>
      </p:pic>
    </p:spTree>
    <p:extLst>
      <p:ext uri="{BB962C8B-B14F-4D97-AF65-F5344CB8AC3E}">
        <p14:creationId xmlns:p14="http://schemas.microsoft.com/office/powerpoint/2010/main" val="19015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A612BC-8F59-F7DA-1716-A2357B099F5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5248" t="17183"/>
          <a:stretch>
            <a:fillRect/>
          </a:stretch>
        </p:blipFill>
        <p:spPr>
          <a:xfrm>
            <a:off x="1144125" y="647700"/>
            <a:ext cx="8990475" cy="5429091"/>
          </a:xfrm>
        </p:spPr>
      </p:pic>
      <p:sp>
        <p:nvSpPr>
          <p:cNvPr id="6" name="TextBox 5">
            <a:extLst>
              <a:ext uri="{FF2B5EF4-FFF2-40B4-BE49-F238E27FC236}">
                <a16:creationId xmlns:a16="http://schemas.microsoft.com/office/drawing/2014/main" id="{37E2D49E-A2E3-B3D0-46FF-8BFD364347B2}"/>
              </a:ext>
            </a:extLst>
          </p:cNvPr>
          <p:cNvSpPr txBox="1"/>
          <p:nvPr/>
        </p:nvSpPr>
        <p:spPr>
          <a:xfrm>
            <a:off x="1144125" y="165100"/>
            <a:ext cx="4005648" cy="369332"/>
          </a:xfrm>
          <a:prstGeom prst="rect">
            <a:avLst/>
          </a:prstGeom>
          <a:noFill/>
        </p:spPr>
        <p:txBody>
          <a:bodyPr wrap="none" rtlCol="0">
            <a:spAutoFit/>
          </a:bodyPr>
          <a:lstStyle/>
          <a:p>
            <a:r>
              <a:rPr lang="en-IN" dirty="0"/>
              <a:t>Created table replicas using global tables</a:t>
            </a:r>
          </a:p>
        </p:txBody>
      </p:sp>
    </p:spTree>
    <p:extLst>
      <p:ext uri="{BB962C8B-B14F-4D97-AF65-F5344CB8AC3E}">
        <p14:creationId xmlns:p14="http://schemas.microsoft.com/office/powerpoint/2010/main" val="2289455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F40617-CD14-6BDC-34D7-44EB51E29B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l="35841" t="17972"/>
          <a:stretch>
            <a:fillRect/>
          </a:stretch>
        </p:blipFill>
        <p:spPr>
          <a:xfrm>
            <a:off x="88900" y="989816"/>
            <a:ext cx="5017499" cy="3608367"/>
          </a:xfrm>
        </p:spPr>
      </p:pic>
      <p:pic>
        <p:nvPicPr>
          <p:cNvPr id="9" name="Picture 8">
            <a:extLst>
              <a:ext uri="{FF2B5EF4-FFF2-40B4-BE49-F238E27FC236}">
                <a16:creationId xmlns:a16="http://schemas.microsoft.com/office/drawing/2014/main" id="{DA6E8557-B1F8-A7E5-AD4C-DD966E34DE66}"/>
              </a:ext>
            </a:extLst>
          </p:cNvPr>
          <p:cNvPicPr>
            <a:picLocks noChangeAspect="1"/>
          </p:cNvPicPr>
          <p:nvPr/>
        </p:nvPicPr>
        <p:blipFill>
          <a:blip r:embed="rId3">
            <a:extLst>
              <a:ext uri="{28A0092B-C50C-407E-A947-70E740481C1C}">
                <a14:useLocalDpi xmlns:a14="http://schemas.microsoft.com/office/drawing/2010/main" val="0"/>
              </a:ext>
            </a:extLst>
          </a:blip>
          <a:srcRect l="36154" t="17737" b="12478"/>
          <a:stretch>
            <a:fillRect/>
          </a:stretch>
        </p:blipFill>
        <p:spPr>
          <a:xfrm>
            <a:off x="5017498" y="1591244"/>
            <a:ext cx="7174501" cy="4410971"/>
          </a:xfrm>
          <a:prstGeom prst="rect">
            <a:avLst/>
          </a:prstGeom>
        </p:spPr>
      </p:pic>
      <p:sp>
        <p:nvSpPr>
          <p:cNvPr id="10" name="TextBox 9">
            <a:extLst>
              <a:ext uri="{FF2B5EF4-FFF2-40B4-BE49-F238E27FC236}">
                <a16:creationId xmlns:a16="http://schemas.microsoft.com/office/drawing/2014/main" id="{C75BD4AC-157F-121E-FB73-CBE75FDF0EF7}"/>
              </a:ext>
            </a:extLst>
          </p:cNvPr>
          <p:cNvSpPr txBox="1"/>
          <p:nvPr/>
        </p:nvSpPr>
        <p:spPr>
          <a:xfrm>
            <a:off x="234092" y="505254"/>
            <a:ext cx="4167359" cy="369332"/>
          </a:xfrm>
          <a:prstGeom prst="rect">
            <a:avLst/>
          </a:prstGeom>
          <a:noFill/>
        </p:spPr>
        <p:txBody>
          <a:bodyPr wrap="none" rtlCol="0">
            <a:spAutoFit/>
          </a:bodyPr>
          <a:lstStyle/>
          <a:p>
            <a:r>
              <a:rPr lang="en-IN" dirty="0"/>
              <a:t>Created function backup in another region</a:t>
            </a:r>
          </a:p>
        </p:txBody>
      </p:sp>
      <p:sp>
        <p:nvSpPr>
          <p:cNvPr id="11" name="TextBox 10">
            <a:extLst>
              <a:ext uri="{FF2B5EF4-FFF2-40B4-BE49-F238E27FC236}">
                <a16:creationId xmlns:a16="http://schemas.microsoft.com/office/drawing/2014/main" id="{1029BEA8-1311-1768-325F-4CEE0A6D2889}"/>
              </a:ext>
            </a:extLst>
          </p:cNvPr>
          <p:cNvSpPr txBox="1"/>
          <p:nvPr/>
        </p:nvSpPr>
        <p:spPr>
          <a:xfrm>
            <a:off x="5106399" y="944913"/>
            <a:ext cx="6560770" cy="646331"/>
          </a:xfrm>
          <a:prstGeom prst="rect">
            <a:avLst/>
          </a:prstGeom>
          <a:noFill/>
        </p:spPr>
        <p:txBody>
          <a:bodyPr wrap="none" rtlCol="0">
            <a:spAutoFit/>
          </a:bodyPr>
          <a:lstStyle/>
          <a:p>
            <a:r>
              <a:rPr lang="en-IN" dirty="0"/>
              <a:t>Uploaded the same code in both the functions again ,Deployed and </a:t>
            </a:r>
          </a:p>
          <a:p>
            <a:r>
              <a:rPr lang="en-IN" dirty="0"/>
              <a:t>tested again</a:t>
            </a:r>
          </a:p>
        </p:txBody>
      </p:sp>
    </p:spTree>
    <p:extLst>
      <p:ext uri="{BB962C8B-B14F-4D97-AF65-F5344CB8AC3E}">
        <p14:creationId xmlns:p14="http://schemas.microsoft.com/office/powerpoint/2010/main" val="426093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lstStyle/>
          <a:p>
            <a:r>
              <a:rPr lang="en-US" dirty="0"/>
              <a:t>Agenda</a:t>
            </a:r>
            <a:endParaRPr lang="en-IN" dirty="0"/>
          </a:p>
        </p:txBody>
      </p:sp>
      <p:sp>
        <p:nvSpPr>
          <p:cNvPr id="4" name="Rectangle 1">
            <a:extLst>
              <a:ext uri="{FF2B5EF4-FFF2-40B4-BE49-F238E27FC236}">
                <a16:creationId xmlns:a16="http://schemas.microsoft.com/office/drawing/2014/main" id="{88CC6DE9-CF2A-C311-6685-1BBE1CB2775B}"/>
              </a:ext>
            </a:extLst>
          </p:cNvPr>
          <p:cNvSpPr>
            <a:spLocks noGrp="1" noChangeArrowheads="1"/>
          </p:cNvSpPr>
          <p:nvPr>
            <p:ph idx="1"/>
          </p:nvPr>
        </p:nvSpPr>
        <p:spPr bwMode="auto">
          <a:xfrm>
            <a:off x="678884" y="1551588"/>
            <a:ext cx="1066283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Provide a robust disaster recovery solution using AWS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Ensure low downtime and business continuity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Implement industry best practices in backup, failover, and monitoring</a:t>
            </a:r>
          </a:p>
        </p:txBody>
      </p:sp>
    </p:spTree>
    <p:extLst>
      <p:ext uri="{BB962C8B-B14F-4D97-AF65-F5344CB8AC3E}">
        <p14:creationId xmlns:p14="http://schemas.microsoft.com/office/powerpoint/2010/main" val="1953804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507B2-FEE6-3949-4268-3D544F8CC92A}"/>
              </a:ext>
            </a:extLst>
          </p:cNvPr>
          <p:cNvPicPr>
            <a:picLocks noChangeAspect="1"/>
          </p:cNvPicPr>
          <p:nvPr/>
        </p:nvPicPr>
        <p:blipFill>
          <a:blip r:embed="rId2">
            <a:extLst>
              <a:ext uri="{28A0092B-C50C-407E-A947-70E740481C1C}">
                <a14:useLocalDpi xmlns:a14="http://schemas.microsoft.com/office/drawing/2010/main" val="0"/>
              </a:ext>
            </a:extLst>
          </a:blip>
          <a:srcRect l="35416" t="17592" b="6666"/>
          <a:stretch>
            <a:fillRect/>
          </a:stretch>
        </p:blipFill>
        <p:spPr>
          <a:xfrm>
            <a:off x="749300" y="380999"/>
            <a:ext cx="10236200" cy="5597067"/>
          </a:xfrm>
          <a:prstGeom prst="rect">
            <a:avLst/>
          </a:prstGeom>
        </p:spPr>
      </p:pic>
    </p:spTree>
    <p:extLst>
      <p:ext uri="{BB962C8B-B14F-4D97-AF65-F5344CB8AC3E}">
        <p14:creationId xmlns:p14="http://schemas.microsoft.com/office/powerpoint/2010/main" val="425780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8CB28-09C6-6B2B-7900-43544025B096}"/>
              </a:ext>
            </a:extLst>
          </p:cNvPr>
          <p:cNvPicPr>
            <a:picLocks noChangeAspect="1"/>
          </p:cNvPicPr>
          <p:nvPr/>
        </p:nvPicPr>
        <p:blipFill>
          <a:blip r:embed="rId2">
            <a:extLst>
              <a:ext uri="{28A0092B-C50C-407E-A947-70E740481C1C}">
                <a14:useLocalDpi xmlns:a14="http://schemas.microsoft.com/office/drawing/2010/main" val="0"/>
              </a:ext>
            </a:extLst>
          </a:blip>
          <a:srcRect l="35416" t="18333" r="1042" b="7037"/>
          <a:stretch>
            <a:fillRect/>
          </a:stretch>
        </p:blipFill>
        <p:spPr>
          <a:xfrm>
            <a:off x="2616199" y="254000"/>
            <a:ext cx="9133285" cy="5461000"/>
          </a:xfrm>
          <a:prstGeom prst="rect">
            <a:avLst/>
          </a:prstGeom>
        </p:spPr>
      </p:pic>
      <p:sp>
        <p:nvSpPr>
          <p:cNvPr id="6" name="TextBox 5">
            <a:extLst>
              <a:ext uri="{FF2B5EF4-FFF2-40B4-BE49-F238E27FC236}">
                <a16:creationId xmlns:a16="http://schemas.microsoft.com/office/drawing/2014/main" id="{2A47052D-CAB9-5A03-2516-DC3C6BC39FA9}"/>
              </a:ext>
            </a:extLst>
          </p:cNvPr>
          <p:cNvSpPr txBox="1"/>
          <p:nvPr/>
        </p:nvSpPr>
        <p:spPr>
          <a:xfrm>
            <a:off x="220158" y="958334"/>
            <a:ext cx="2483693" cy="369332"/>
          </a:xfrm>
          <a:prstGeom prst="rect">
            <a:avLst/>
          </a:prstGeom>
          <a:noFill/>
        </p:spPr>
        <p:txBody>
          <a:bodyPr wrap="none" rtlCol="0">
            <a:spAutoFit/>
          </a:bodyPr>
          <a:lstStyle/>
          <a:p>
            <a:r>
              <a:rPr lang="en-IN" dirty="0"/>
              <a:t>Replicated API Gateways</a:t>
            </a:r>
          </a:p>
        </p:txBody>
      </p:sp>
    </p:spTree>
    <p:extLst>
      <p:ext uri="{BB962C8B-B14F-4D97-AF65-F5344CB8AC3E}">
        <p14:creationId xmlns:p14="http://schemas.microsoft.com/office/powerpoint/2010/main" val="1710490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EA0507-3448-74CF-7583-F32A190CC521}"/>
              </a:ext>
            </a:extLst>
          </p:cNvPr>
          <p:cNvSpPr>
            <a:spLocks noGrp="1"/>
          </p:cNvSpPr>
          <p:nvPr>
            <p:ph idx="1"/>
          </p:nvPr>
        </p:nvSpPr>
        <p:spPr>
          <a:xfrm>
            <a:off x="290100" y="279201"/>
            <a:ext cx="10834234" cy="4398066"/>
          </a:xfrm>
        </p:spPr>
        <p:txBody>
          <a:bodyPr/>
          <a:lstStyle/>
          <a:p>
            <a:r>
              <a:rPr lang="en-US" b="1" dirty="0"/>
              <a:t>✅ Traffic Routing (Client-Side Fallback)</a:t>
            </a:r>
          </a:p>
          <a:p>
            <a:endParaRPr lang="en-IN" dirty="0"/>
          </a:p>
        </p:txBody>
      </p:sp>
      <p:sp>
        <p:nvSpPr>
          <p:cNvPr id="2" name="Rectangle 1">
            <a:extLst>
              <a:ext uri="{FF2B5EF4-FFF2-40B4-BE49-F238E27FC236}">
                <a16:creationId xmlns:a16="http://schemas.microsoft.com/office/drawing/2014/main" id="{8AE31EC1-C079-2876-5DA4-CAB941EA1765}"/>
              </a:ext>
            </a:extLst>
          </p:cNvPr>
          <p:cNvSpPr>
            <a:spLocks noChangeArrowheads="1"/>
          </p:cNvSpPr>
          <p:nvPr/>
        </p:nvSpPr>
        <p:spPr bwMode="auto">
          <a:xfrm>
            <a:off x="599769" y="1078132"/>
            <a:ext cx="905550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Initial Setup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Domain: </a:t>
            </a:r>
            <a:r>
              <a:rPr kumimoji="0" lang="en-US" altLang="en-US" sz="2800" b="0" i="0" u="none" strike="noStrike" cap="none" normalizeH="0" baseline="0" dirty="0" err="1">
                <a:ln>
                  <a:noFill/>
                </a:ln>
                <a:solidFill>
                  <a:schemeClr val="tx1"/>
                </a:solidFill>
                <a:effectLst/>
              </a:rPr>
              <a:t>adiawscapb.xyz</a:t>
            </a:r>
            <a:r>
              <a:rPr kumimoji="0" lang="en-US" altLang="en-US" sz="2800" b="0" i="0" u="none" strike="noStrike" cap="none" normalizeH="0" baseline="0" dirty="0">
                <a:ln>
                  <a:noFill/>
                </a:ln>
                <a:solidFill>
                  <a:schemeClr val="tx1"/>
                </a:solidFill>
                <a:effectLst/>
              </a:rPr>
              <a:t> purchased &amp; registered.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Hosted static website via S3 buckets (Primary &amp; Secondary regions).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Configured Route 53 hosted zone.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Attached domain name to S3 website hosting.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Ensured nameservers updated at domain registrar.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8886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C92C55-E3B4-DBE7-036F-CEC91FF3535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0809" t="17532" r="102"/>
          <a:stretch>
            <a:fillRect/>
          </a:stretch>
        </p:blipFill>
        <p:spPr>
          <a:xfrm>
            <a:off x="223683" y="603666"/>
            <a:ext cx="5872317" cy="4794244"/>
          </a:xfrm>
        </p:spPr>
      </p:pic>
      <p:pic>
        <p:nvPicPr>
          <p:cNvPr id="3" name="Picture 2">
            <a:extLst>
              <a:ext uri="{FF2B5EF4-FFF2-40B4-BE49-F238E27FC236}">
                <a16:creationId xmlns:a16="http://schemas.microsoft.com/office/drawing/2014/main" id="{EC2BC468-7716-B91D-DF02-EB5561015134}"/>
              </a:ext>
            </a:extLst>
          </p:cNvPr>
          <p:cNvPicPr>
            <a:picLocks noChangeAspect="1"/>
          </p:cNvPicPr>
          <p:nvPr/>
        </p:nvPicPr>
        <p:blipFill>
          <a:blip r:embed="rId3">
            <a:extLst>
              <a:ext uri="{28A0092B-C50C-407E-A947-70E740481C1C}">
                <a14:useLocalDpi xmlns:a14="http://schemas.microsoft.com/office/drawing/2010/main" val="0"/>
              </a:ext>
            </a:extLst>
          </a:blip>
          <a:srcRect l="50000" t="17347"/>
          <a:stretch>
            <a:fillRect/>
          </a:stretch>
        </p:blipFill>
        <p:spPr>
          <a:xfrm>
            <a:off x="6252987" y="1160207"/>
            <a:ext cx="5715330" cy="5314335"/>
          </a:xfrm>
          <a:prstGeom prst="rect">
            <a:avLst/>
          </a:prstGeom>
        </p:spPr>
      </p:pic>
    </p:spTree>
    <p:extLst>
      <p:ext uri="{BB962C8B-B14F-4D97-AF65-F5344CB8AC3E}">
        <p14:creationId xmlns:p14="http://schemas.microsoft.com/office/powerpoint/2010/main" val="1853276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3975A-D9E2-F424-F41B-1270A6B0F11D}"/>
              </a:ext>
            </a:extLst>
          </p:cNvPr>
          <p:cNvPicPr>
            <a:picLocks noChangeAspect="1"/>
          </p:cNvPicPr>
          <p:nvPr/>
        </p:nvPicPr>
        <p:blipFill>
          <a:blip r:embed="rId2">
            <a:extLst>
              <a:ext uri="{28A0092B-C50C-407E-A947-70E740481C1C}">
                <a14:useLocalDpi xmlns:a14="http://schemas.microsoft.com/office/drawing/2010/main" val="0"/>
              </a:ext>
            </a:extLst>
          </a:blip>
          <a:srcRect l="40403" t="4874"/>
          <a:stretch>
            <a:fillRect/>
          </a:stretch>
        </p:blipFill>
        <p:spPr>
          <a:xfrm>
            <a:off x="4724399" y="0"/>
            <a:ext cx="7266039" cy="6523703"/>
          </a:xfrm>
          <a:prstGeom prst="rect">
            <a:avLst/>
          </a:prstGeom>
        </p:spPr>
      </p:pic>
      <p:sp>
        <p:nvSpPr>
          <p:cNvPr id="6" name="TextBox 5">
            <a:extLst>
              <a:ext uri="{FF2B5EF4-FFF2-40B4-BE49-F238E27FC236}">
                <a16:creationId xmlns:a16="http://schemas.microsoft.com/office/drawing/2014/main" id="{26075B51-3782-12B7-168A-501F30AB744D}"/>
              </a:ext>
            </a:extLst>
          </p:cNvPr>
          <p:cNvSpPr txBox="1"/>
          <p:nvPr/>
        </p:nvSpPr>
        <p:spPr>
          <a:xfrm>
            <a:off x="201562" y="1474839"/>
            <a:ext cx="2819298" cy="646331"/>
          </a:xfrm>
          <a:prstGeom prst="rect">
            <a:avLst/>
          </a:prstGeom>
          <a:noFill/>
        </p:spPr>
        <p:txBody>
          <a:bodyPr wrap="none" rtlCol="0">
            <a:spAutoFit/>
          </a:bodyPr>
          <a:lstStyle/>
          <a:p>
            <a:r>
              <a:rPr lang="en-IN" dirty="0"/>
              <a:t>WEBSITE ACCESSED VIA THE</a:t>
            </a:r>
          </a:p>
          <a:p>
            <a:r>
              <a:rPr lang="en-IN" dirty="0"/>
              <a:t> DOMAIN REGISTERED</a:t>
            </a:r>
          </a:p>
        </p:txBody>
      </p:sp>
    </p:spTree>
    <p:extLst>
      <p:ext uri="{BB962C8B-B14F-4D97-AF65-F5344CB8AC3E}">
        <p14:creationId xmlns:p14="http://schemas.microsoft.com/office/powerpoint/2010/main" val="1684545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4EA7-648F-6534-9E5C-CE7E50E2789F}"/>
              </a:ext>
            </a:extLst>
          </p:cNvPr>
          <p:cNvSpPr>
            <a:spLocks noGrp="1"/>
          </p:cNvSpPr>
          <p:nvPr>
            <p:ph type="title"/>
          </p:nvPr>
        </p:nvSpPr>
        <p:spPr/>
        <p:txBody>
          <a:bodyPr/>
          <a:lstStyle/>
          <a:p>
            <a:r>
              <a:rPr lang="en-IN" dirty="0"/>
              <a:t>✅Monitoring &amp; Logging</a:t>
            </a:r>
          </a:p>
        </p:txBody>
      </p:sp>
      <p:sp>
        <p:nvSpPr>
          <p:cNvPr id="3" name="Content Placeholder 2">
            <a:extLst>
              <a:ext uri="{FF2B5EF4-FFF2-40B4-BE49-F238E27FC236}">
                <a16:creationId xmlns:a16="http://schemas.microsoft.com/office/drawing/2014/main" id="{9EDD7C98-7C16-96E0-04B4-39DF69837614}"/>
              </a:ext>
            </a:extLst>
          </p:cNvPr>
          <p:cNvSpPr>
            <a:spLocks noGrp="1"/>
          </p:cNvSpPr>
          <p:nvPr>
            <p:ph idx="1"/>
          </p:nvPr>
        </p:nvSpPr>
        <p:spPr/>
        <p:txBody>
          <a:bodyPr/>
          <a:lstStyle/>
          <a:p>
            <a:r>
              <a:rPr lang="en-US" b="1" dirty="0"/>
              <a:t>CloudWatch Logs</a:t>
            </a:r>
            <a:r>
              <a:rPr lang="en-US" dirty="0"/>
              <a:t>:</a:t>
            </a:r>
          </a:p>
          <a:p>
            <a:r>
              <a:rPr lang="en-US" dirty="0"/>
              <a:t>For Lambda function execution</a:t>
            </a:r>
          </a:p>
          <a:p>
            <a:r>
              <a:rPr lang="en-US" dirty="0"/>
              <a:t>DynamoDB monitoring</a:t>
            </a:r>
          </a:p>
          <a:p>
            <a:endParaRPr lang="en-IN" dirty="0"/>
          </a:p>
        </p:txBody>
      </p:sp>
    </p:spTree>
    <p:extLst>
      <p:ext uri="{BB962C8B-B14F-4D97-AF65-F5344CB8AC3E}">
        <p14:creationId xmlns:p14="http://schemas.microsoft.com/office/powerpoint/2010/main" val="3805907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A1501F-1A57-BBF4-3837-D0A9170FB1A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8307" t="16492"/>
          <a:stretch>
            <a:fillRect/>
          </a:stretch>
        </p:blipFill>
        <p:spPr>
          <a:xfrm>
            <a:off x="678884" y="1441195"/>
            <a:ext cx="8532428" cy="5162805"/>
          </a:xfrm>
        </p:spPr>
      </p:pic>
      <p:sp>
        <p:nvSpPr>
          <p:cNvPr id="8" name="TextBox 7">
            <a:extLst>
              <a:ext uri="{FF2B5EF4-FFF2-40B4-BE49-F238E27FC236}">
                <a16:creationId xmlns:a16="http://schemas.microsoft.com/office/drawing/2014/main" id="{07BEAF49-D74E-E636-8F2C-CBE79E5C4DB1}"/>
              </a:ext>
            </a:extLst>
          </p:cNvPr>
          <p:cNvSpPr txBox="1"/>
          <p:nvPr/>
        </p:nvSpPr>
        <p:spPr>
          <a:xfrm>
            <a:off x="1124465" y="827903"/>
            <a:ext cx="3126818" cy="369332"/>
          </a:xfrm>
          <a:prstGeom prst="rect">
            <a:avLst/>
          </a:prstGeom>
          <a:noFill/>
        </p:spPr>
        <p:txBody>
          <a:bodyPr wrap="none" rtlCol="0">
            <a:spAutoFit/>
          </a:bodyPr>
          <a:lstStyle/>
          <a:p>
            <a:r>
              <a:rPr lang="en-IN" dirty="0"/>
              <a:t>Created Log Groups to monitor</a:t>
            </a:r>
          </a:p>
        </p:txBody>
      </p:sp>
    </p:spTree>
    <p:extLst>
      <p:ext uri="{BB962C8B-B14F-4D97-AF65-F5344CB8AC3E}">
        <p14:creationId xmlns:p14="http://schemas.microsoft.com/office/powerpoint/2010/main" val="849544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828277B-2378-2595-875A-4568317505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297" b="33704"/>
          <a:stretch>
            <a:fillRect/>
          </a:stretch>
        </p:blipFill>
        <p:spPr>
          <a:xfrm>
            <a:off x="342900" y="1436520"/>
            <a:ext cx="11557000" cy="3668880"/>
          </a:xfrm>
          <a:prstGeom prst="rect">
            <a:avLst/>
          </a:prstGeom>
        </p:spPr>
      </p:pic>
      <p:sp>
        <p:nvSpPr>
          <p:cNvPr id="5" name="TextBox 4">
            <a:extLst>
              <a:ext uri="{FF2B5EF4-FFF2-40B4-BE49-F238E27FC236}">
                <a16:creationId xmlns:a16="http://schemas.microsoft.com/office/drawing/2014/main" id="{8F9C43CA-E50B-BE69-65C5-B9052C78E2E0}"/>
              </a:ext>
            </a:extLst>
          </p:cNvPr>
          <p:cNvSpPr txBox="1"/>
          <p:nvPr/>
        </p:nvSpPr>
        <p:spPr>
          <a:xfrm>
            <a:off x="342900" y="889686"/>
            <a:ext cx="4604017" cy="369332"/>
          </a:xfrm>
          <a:prstGeom prst="rect">
            <a:avLst/>
          </a:prstGeom>
          <a:noFill/>
        </p:spPr>
        <p:txBody>
          <a:bodyPr wrap="none" rtlCol="0">
            <a:spAutoFit/>
          </a:bodyPr>
          <a:lstStyle/>
          <a:p>
            <a:r>
              <a:rPr lang="en-IN" dirty="0"/>
              <a:t>Created alarm and setup email for notifications</a:t>
            </a:r>
          </a:p>
        </p:txBody>
      </p:sp>
    </p:spTree>
    <p:extLst>
      <p:ext uri="{BB962C8B-B14F-4D97-AF65-F5344CB8AC3E}">
        <p14:creationId xmlns:p14="http://schemas.microsoft.com/office/powerpoint/2010/main" val="266733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8BAA-0D5B-BA2E-1B51-8441DFA312D1}"/>
              </a:ext>
            </a:extLst>
          </p:cNvPr>
          <p:cNvSpPr>
            <a:spLocks noGrp="1"/>
          </p:cNvSpPr>
          <p:nvPr>
            <p:ph type="title"/>
          </p:nvPr>
        </p:nvSpPr>
        <p:spPr>
          <a:xfrm>
            <a:off x="296764" y="282582"/>
            <a:ext cx="10834234" cy="612775"/>
          </a:xfrm>
        </p:spPr>
        <p:txBody>
          <a:bodyPr/>
          <a:lstStyle/>
          <a:p>
            <a:r>
              <a:rPr lang="en-IN" dirty="0"/>
              <a:t>AFTER DR FLOW</a:t>
            </a:r>
          </a:p>
        </p:txBody>
      </p:sp>
      <p:pic>
        <p:nvPicPr>
          <p:cNvPr id="5" name="Content Placeholder 4">
            <a:extLst>
              <a:ext uri="{FF2B5EF4-FFF2-40B4-BE49-F238E27FC236}">
                <a16:creationId xmlns:a16="http://schemas.microsoft.com/office/drawing/2014/main" id="{51A34565-611D-66A4-6C9A-D8A77554C131}"/>
              </a:ext>
            </a:extLst>
          </p:cNvPr>
          <p:cNvPicPr>
            <a:picLocks noGrp="1" noChangeAspect="1"/>
          </p:cNvPicPr>
          <p:nvPr>
            <p:ph idx="1"/>
          </p:nvPr>
        </p:nvPicPr>
        <p:blipFill>
          <a:blip r:embed="rId2"/>
          <a:stretch>
            <a:fillRect/>
          </a:stretch>
        </p:blipFill>
        <p:spPr>
          <a:xfrm>
            <a:off x="99465" y="2286237"/>
            <a:ext cx="612776" cy="612776"/>
          </a:xfrm>
        </p:spPr>
      </p:pic>
      <p:graphicFrame>
        <p:nvGraphicFramePr>
          <p:cNvPr id="6" name="Table 5">
            <a:extLst>
              <a:ext uri="{FF2B5EF4-FFF2-40B4-BE49-F238E27FC236}">
                <a16:creationId xmlns:a16="http://schemas.microsoft.com/office/drawing/2014/main" id="{30C733EA-7DE9-1817-50C0-87D7AEED6F24}"/>
              </a:ext>
            </a:extLst>
          </p:cNvPr>
          <p:cNvGraphicFramePr>
            <a:graphicFrameLocks noGrp="1"/>
          </p:cNvGraphicFramePr>
          <p:nvPr>
            <p:extLst>
              <p:ext uri="{D42A27DB-BD31-4B8C-83A1-F6EECF244321}">
                <p14:modId xmlns:p14="http://schemas.microsoft.com/office/powerpoint/2010/main" val="2132117238"/>
              </p:ext>
            </p:extLst>
          </p:nvPr>
        </p:nvGraphicFramePr>
        <p:xfrm>
          <a:off x="2803439" y="1134949"/>
          <a:ext cx="8745204" cy="2733408"/>
        </p:xfrm>
        <a:graphic>
          <a:graphicData uri="http://schemas.openxmlformats.org/drawingml/2006/table">
            <a:tbl>
              <a:tblPr/>
              <a:tblGrid>
                <a:gridCol w="8745204">
                  <a:extLst>
                    <a:ext uri="{9D8B030D-6E8A-4147-A177-3AD203B41FA5}">
                      <a16:colId xmlns:a16="http://schemas.microsoft.com/office/drawing/2014/main" val="1627994125"/>
                    </a:ext>
                  </a:extLst>
                </a:gridCol>
              </a:tblGrid>
              <a:tr h="2733408">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489459785"/>
                  </a:ext>
                </a:extLst>
              </a:tr>
            </a:tbl>
          </a:graphicData>
        </a:graphic>
      </p:graphicFrame>
      <p:pic>
        <p:nvPicPr>
          <p:cNvPr id="8" name="Picture 7">
            <a:extLst>
              <a:ext uri="{FF2B5EF4-FFF2-40B4-BE49-F238E27FC236}">
                <a16:creationId xmlns:a16="http://schemas.microsoft.com/office/drawing/2014/main" id="{1FED925F-3842-F133-4115-BD8C90A97099}"/>
              </a:ext>
            </a:extLst>
          </p:cNvPr>
          <p:cNvPicPr>
            <a:picLocks noChangeAspect="1"/>
          </p:cNvPicPr>
          <p:nvPr/>
        </p:nvPicPr>
        <p:blipFill>
          <a:blip r:embed="rId3"/>
          <a:stretch>
            <a:fillRect/>
          </a:stretch>
        </p:blipFill>
        <p:spPr>
          <a:xfrm>
            <a:off x="1239445" y="2286237"/>
            <a:ext cx="612776" cy="612776"/>
          </a:xfrm>
          <a:prstGeom prst="rect">
            <a:avLst/>
          </a:prstGeom>
        </p:spPr>
      </p:pic>
      <p:pic>
        <p:nvPicPr>
          <p:cNvPr id="9" name="Picture 8">
            <a:extLst>
              <a:ext uri="{FF2B5EF4-FFF2-40B4-BE49-F238E27FC236}">
                <a16:creationId xmlns:a16="http://schemas.microsoft.com/office/drawing/2014/main" id="{878C79EC-EBC1-B03A-0D00-953F77F9D465}"/>
              </a:ext>
            </a:extLst>
          </p:cNvPr>
          <p:cNvPicPr>
            <a:picLocks noChangeAspect="1"/>
          </p:cNvPicPr>
          <p:nvPr/>
        </p:nvPicPr>
        <p:blipFill>
          <a:blip r:embed="rId4"/>
          <a:stretch>
            <a:fillRect/>
          </a:stretch>
        </p:blipFill>
        <p:spPr>
          <a:xfrm flipH="1">
            <a:off x="3177034" y="2235244"/>
            <a:ext cx="864796" cy="714762"/>
          </a:xfrm>
          <a:prstGeom prst="rect">
            <a:avLst/>
          </a:prstGeom>
        </p:spPr>
      </p:pic>
      <p:pic>
        <p:nvPicPr>
          <p:cNvPr id="10" name="Picture 9">
            <a:extLst>
              <a:ext uri="{FF2B5EF4-FFF2-40B4-BE49-F238E27FC236}">
                <a16:creationId xmlns:a16="http://schemas.microsoft.com/office/drawing/2014/main" id="{5C7009E2-15F4-5445-F793-6C6A1CF113EB}"/>
              </a:ext>
            </a:extLst>
          </p:cNvPr>
          <p:cNvPicPr>
            <a:picLocks noChangeAspect="1"/>
          </p:cNvPicPr>
          <p:nvPr/>
        </p:nvPicPr>
        <p:blipFill>
          <a:blip r:embed="rId5"/>
          <a:stretch>
            <a:fillRect/>
          </a:stretch>
        </p:blipFill>
        <p:spPr>
          <a:xfrm flipV="1">
            <a:off x="4811533" y="2229495"/>
            <a:ext cx="844371" cy="697881"/>
          </a:xfrm>
          <a:prstGeom prst="rect">
            <a:avLst/>
          </a:prstGeom>
        </p:spPr>
      </p:pic>
      <p:pic>
        <p:nvPicPr>
          <p:cNvPr id="11" name="Picture 10">
            <a:extLst>
              <a:ext uri="{FF2B5EF4-FFF2-40B4-BE49-F238E27FC236}">
                <a16:creationId xmlns:a16="http://schemas.microsoft.com/office/drawing/2014/main" id="{92AD96FA-496F-82DF-EF0D-DD2CB6A2F321}"/>
              </a:ext>
            </a:extLst>
          </p:cNvPr>
          <p:cNvPicPr>
            <a:picLocks noChangeAspect="1"/>
          </p:cNvPicPr>
          <p:nvPr/>
        </p:nvPicPr>
        <p:blipFill>
          <a:blip r:embed="rId6"/>
          <a:stretch>
            <a:fillRect/>
          </a:stretch>
        </p:blipFill>
        <p:spPr>
          <a:xfrm>
            <a:off x="9424086" y="1934748"/>
            <a:ext cx="1389283" cy="1148256"/>
          </a:xfrm>
          <a:prstGeom prst="rect">
            <a:avLst/>
          </a:prstGeom>
        </p:spPr>
      </p:pic>
      <p:pic>
        <p:nvPicPr>
          <p:cNvPr id="12" name="Picture 11">
            <a:extLst>
              <a:ext uri="{FF2B5EF4-FFF2-40B4-BE49-F238E27FC236}">
                <a16:creationId xmlns:a16="http://schemas.microsoft.com/office/drawing/2014/main" id="{5FEB763D-3FA9-D10A-AD44-46384283BF29}"/>
              </a:ext>
            </a:extLst>
          </p:cNvPr>
          <p:cNvPicPr>
            <a:picLocks noChangeAspect="1"/>
          </p:cNvPicPr>
          <p:nvPr/>
        </p:nvPicPr>
        <p:blipFill>
          <a:blip r:embed="rId7"/>
          <a:stretch>
            <a:fillRect/>
          </a:stretch>
        </p:blipFill>
        <p:spPr>
          <a:xfrm>
            <a:off x="7764882" y="2609460"/>
            <a:ext cx="869869" cy="718955"/>
          </a:xfrm>
          <a:prstGeom prst="rect">
            <a:avLst/>
          </a:prstGeom>
        </p:spPr>
      </p:pic>
      <p:pic>
        <p:nvPicPr>
          <p:cNvPr id="14" name="Picture 13">
            <a:extLst>
              <a:ext uri="{FF2B5EF4-FFF2-40B4-BE49-F238E27FC236}">
                <a16:creationId xmlns:a16="http://schemas.microsoft.com/office/drawing/2014/main" id="{433BE317-DB96-2357-3AD3-2C9650702A90}"/>
              </a:ext>
            </a:extLst>
          </p:cNvPr>
          <p:cNvPicPr>
            <a:picLocks noChangeAspect="1"/>
          </p:cNvPicPr>
          <p:nvPr/>
        </p:nvPicPr>
        <p:blipFill>
          <a:blip r:embed="rId7"/>
          <a:stretch>
            <a:fillRect/>
          </a:stretch>
        </p:blipFill>
        <p:spPr>
          <a:xfrm>
            <a:off x="7797469" y="1488389"/>
            <a:ext cx="869870" cy="718956"/>
          </a:xfrm>
          <a:prstGeom prst="rect">
            <a:avLst/>
          </a:prstGeom>
        </p:spPr>
      </p:pic>
      <p:cxnSp>
        <p:nvCxnSpPr>
          <p:cNvPr id="15" name="Straight Arrow Connector 14">
            <a:extLst>
              <a:ext uri="{FF2B5EF4-FFF2-40B4-BE49-F238E27FC236}">
                <a16:creationId xmlns:a16="http://schemas.microsoft.com/office/drawing/2014/main" id="{2DC47DCC-0373-874A-D27B-BC88B3B1B7F0}"/>
              </a:ext>
            </a:extLst>
          </p:cNvPr>
          <p:cNvCxnSpPr>
            <a:cxnSpLocks/>
            <a:stCxn id="8" idx="3"/>
            <a:endCxn id="9" idx="3"/>
          </p:cNvCxnSpPr>
          <p:nvPr/>
        </p:nvCxnSpPr>
        <p:spPr>
          <a:xfrm>
            <a:off x="1852221" y="2592625"/>
            <a:ext cx="13248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0A8AF2-A0BB-2D7B-CB77-8BF1D4BAFE5A}"/>
              </a:ext>
            </a:extLst>
          </p:cNvPr>
          <p:cNvCxnSpPr>
            <a:cxnSpLocks/>
            <a:stCxn id="9" idx="1"/>
            <a:endCxn id="10" idx="1"/>
          </p:cNvCxnSpPr>
          <p:nvPr/>
        </p:nvCxnSpPr>
        <p:spPr>
          <a:xfrm flipV="1">
            <a:off x="4041830" y="2578435"/>
            <a:ext cx="769703" cy="14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C4C8300-F9C7-425B-B5DF-CB9DCFDDCBB5}"/>
              </a:ext>
            </a:extLst>
          </p:cNvPr>
          <p:cNvCxnSpPr>
            <a:cxnSpLocks/>
            <a:stCxn id="10" idx="3"/>
            <a:endCxn id="14" idx="1"/>
          </p:cNvCxnSpPr>
          <p:nvPr/>
        </p:nvCxnSpPr>
        <p:spPr>
          <a:xfrm flipV="1">
            <a:off x="5655904" y="1847867"/>
            <a:ext cx="2141565" cy="7305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153BFCA-0968-6534-B856-4CC1DAC94717}"/>
              </a:ext>
            </a:extLst>
          </p:cNvPr>
          <p:cNvCxnSpPr>
            <a:cxnSpLocks/>
            <a:stCxn id="10" idx="3"/>
            <a:endCxn id="12" idx="1"/>
          </p:cNvCxnSpPr>
          <p:nvPr/>
        </p:nvCxnSpPr>
        <p:spPr>
          <a:xfrm>
            <a:off x="5655904" y="2578435"/>
            <a:ext cx="2108978" cy="3905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6A34C13-2136-3BE9-CADF-0CCBB8D3940B}"/>
              </a:ext>
            </a:extLst>
          </p:cNvPr>
          <p:cNvCxnSpPr>
            <a:cxnSpLocks/>
            <a:stCxn id="12" idx="2"/>
            <a:endCxn id="11" idx="2"/>
          </p:cNvCxnSpPr>
          <p:nvPr/>
        </p:nvCxnSpPr>
        <p:spPr>
          <a:xfrm rot="5400000" flipH="1" flipV="1">
            <a:off x="9036566" y="2246254"/>
            <a:ext cx="245411" cy="1918911"/>
          </a:xfrm>
          <a:prstGeom prst="bentConnector3">
            <a:avLst>
              <a:gd name="adj1" fmla="val -931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9973FBBF-96A8-E5D2-A672-6F5E175902D6}"/>
              </a:ext>
            </a:extLst>
          </p:cNvPr>
          <p:cNvCxnSpPr>
            <a:cxnSpLocks/>
            <a:stCxn id="11" idx="0"/>
            <a:endCxn id="14" idx="0"/>
          </p:cNvCxnSpPr>
          <p:nvPr/>
        </p:nvCxnSpPr>
        <p:spPr>
          <a:xfrm rot="16200000" flipV="1">
            <a:off x="8952387" y="768407"/>
            <a:ext cx="446359" cy="1886324"/>
          </a:xfrm>
          <a:prstGeom prst="bentConnector3">
            <a:avLst>
              <a:gd name="adj1" fmla="val 151214"/>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838529-228D-46A9-6434-0EA6E9D9AFA3}"/>
              </a:ext>
            </a:extLst>
          </p:cNvPr>
          <p:cNvSpPr txBox="1"/>
          <p:nvPr/>
        </p:nvSpPr>
        <p:spPr>
          <a:xfrm>
            <a:off x="808440" y="2927376"/>
            <a:ext cx="687041" cy="369332"/>
          </a:xfrm>
          <a:prstGeom prst="rect">
            <a:avLst/>
          </a:prstGeom>
          <a:noFill/>
        </p:spPr>
        <p:txBody>
          <a:bodyPr wrap="square" rtlCol="0">
            <a:spAutoFit/>
          </a:bodyPr>
          <a:lstStyle/>
          <a:p>
            <a:r>
              <a:rPr lang="en-IN" b="1" dirty="0"/>
              <a:t>USER</a:t>
            </a:r>
          </a:p>
        </p:txBody>
      </p:sp>
      <p:sp>
        <p:nvSpPr>
          <p:cNvPr id="22" name="TextBox 21">
            <a:extLst>
              <a:ext uri="{FF2B5EF4-FFF2-40B4-BE49-F238E27FC236}">
                <a16:creationId xmlns:a16="http://schemas.microsoft.com/office/drawing/2014/main" id="{64EA3412-28EB-5765-BEB6-D2997AACA0E1}"/>
              </a:ext>
            </a:extLst>
          </p:cNvPr>
          <p:cNvSpPr txBox="1"/>
          <p:nvPr/>
        </p:nvSpPr>
        <p:spPr>
          <a:xfrm>
            <a:off x="3007182" y="3034241"/>
            <a:ext cx="407861" cy="369332"/>
          </a:xfrm>
          <a:prstGeom prst="rect">
            <a:avLst/>
          </a:prstGeom>
          <a:noFill/>
        </p:spPr>
        <p:txBody>
          <a:bodyPr wrap="square" rtlCol="0">
            <a:spAutoFit/>
          </a:bodyPr>
          <a:lstStyle/>
          <a:p>
            <a:r>
              <a:rPr lang="en-IN" b="1" dirty="0"/>
              <a:t>S3</a:t>
            </a:r>
          </a:p>
        </p:txBody>
      </p:sp>
      <p:sp>
        <p:nvSpPr>
          <p:cNvPr id="23" name="TextBox 22">
            <a:extLst>
              <a:ext uri="{FF2B5EF4-FFF2-40B4-BE49-F238E27FC236}">
                <a16:creationId xmlns:a16="http://schemas.microsoft.com/office/drawing/2014/main" id="{F36B4A48-AFD5-892A-14D1-FA86EA3BFCD9}"/>
              </a:ext>
            </a:extLst>
          </p:cNvPr>
          <p:cNvSpPr txBox="1"/>
          <p:nvPr/>
        </p:nvSpPr>
        <p:spPr>
          <a:xfrm>
            <a:off x="5174574" y="2927376"/>
            <a:ext cx="508944" cy="369332"/>
          </a:xfrm>
          <a:prstGeom prst="rect">
            <a:avLst/>
          </a:prstGeom>
          <a:noFill/>
        </p:spPr>
        <p:txBody>
          <a:bodyPr wrap="square" rtlCol="0">
            <a:spAutoFit/>
          </a:bodyPr>
          <a:lstStyle/>
          <a:p>
            <a:r>
              <a:rPr lang="en-IN" b="1" dirty="0"/>
              <a:t>API</a:t>
            </a:r>
          </a:p>
        </p:txBody>
      </p:sp>
      <p:sp>
        <p:nvSpPr>
          <p:cNvPr id="24" name="TextBox 23">
            <a:extLst>
              <a:ext uri="{FF2B5EF4-FFF2-40B4-BE49-F238E27FC236}">
                <a16:creationId xmlns:a16="http://schemas.microsoft.com/office/drawing/2014/main" id="{2016051E-4AB8-7141-40A3-7635A7705BD2}"/>
              </a:ext>
            </a:extLst>
          </p:cNvPr>
          <p:cNvSpPr txBox="1"/>
          <p:nvPr/>
        </p:nvSpPr>
        <p:spPr>
          <a:xfrm>
            <a:off x="7900143" y="2139544"/>
            <a:ext cx="555473" cy="369332"/>
          </a:xfrm>
          <a:prstGeom prst="rect">
            <a:avLst/>
          </a:prstGeom>
          <a:noFill/>
        </p:spPr>
        <p:txBody>
          <a:bodyPr wrap="square" rtlCol="0">
            <a:spAutoFit/>
          </a:bodyPr>
          <a:lstStyle/>
          <a:p>
            <a:r>
              <a:rPr lang="en-IN" b="1" dirty="0"/>
              <a:t>GET</a:t>
            </a:r>
          </a:p>
        </p:txBody>
      </p:sp>
      <p:sp>
        <p:nvSpPr>
          <p:cNvPr id="25" name="TextBox 24">
            <a:extLst>
              <a:ext uri="{FF2B5EF4-FFF2-40B4-BE49-F238E27FC236}">
                <a16:creationId xmlns:a16="http://schemas.microsoft.com/office/drawing/2014/main" id="{EF0EF283-7ED1-5FE1-91E3-492AC6377C24}"/>
              </a:ext>
            </a:extLst>
          </p:cNvPr>
          <p:cNvSpPr txBox="1"/>
          <p:nvPr/>
        </p:nvSpPr>
        <p:spPr>
          <a:xfrm>
            <a:off x="7560192" y="3553173"/>
            <a:ext cx="684795" cy="369332"/>
          </a:xfrm>
          <a:prstGeom prst="rect">
            <a:avLst/>
          </a:prstGeom>
          <a:noFill/>
        </p:spPr>
        <p:txBody>
          <a:bodyPr wrap="square" rtlCol="0">
            <a:spAutoFit/>
          </a:bodyPr>
          <a:lstStyle/>
          <a:p>
            <a:r>
              <a:rPr lang="en-IN" b="1" dirty="0"/>
              <a:t>POST</a:t>
            </a:r>
          </a:p>
        </p:txBody>
      </p:sp>
      <p:sp>
        <p:nvSpPr>
          <p:cNvPr id="26" name="TextBox 25">
            <a:extLst>
              <a:ext uri="{FF2B5EF4-FFF2-40B4-BE49-F238E27FC236}">
                <a16:creationId xmlns:a16="http://schemas.microsoft.com/office/drawing/2014/main" id="{941E9A5D-39CB-EB0B-D254-E0B6E60F88EA}"/>
              </a:ext>
            </a:extLst>
          </p:cNvPr>
          <p:cNvSpPr txBox="1"/>
          <p:nvPr/>
        </p:nvSpPr>
        <p:spPr>
          <a:xfrm>
            <a:off x="10092926" y="3034241"/>
            <a:ext cx="1242193" cy="369332"/>
          </a:xfrm>
          <a:prstGeom prst="rect">
            <a:avLst/>
          </a:prstGeom>
          <a:noFill/>
        </p:spPr>
        <p:txBody>
          <a:bodyPr wrap="square" rtlCol="0">
            <a:spAutoFit/>
          </a:bodyPr>
          <a:lstStyle/>
          <a:p>
            <a:r>
              <a:rPr lang="en-IN" b="1" dirty="0" err="1"/>
              <a:t>dynamoDB</a:t>
            </a:r>
            <a:endParaRPr lang="en-IN" b="1" dirty="0"/>
          </a:p>
        </p:txBody>
      </p:sp>
      <p:pic>
        <p:nvPicPr>
          <p:cNvPr id="64" name="Picture 63">
            <a:extLst>
              <a:ext uri="{FF2B5EF4-FFF2-40B4-BE49-F238E27FC236}">
                <a16:creationId xmlns:a16="http://schemas.microsoft.com/office/drawing/2014/main" id="{256794E1-FDFC-7D16-2C78-2D5108CD4B29}"/>
              </a:ext>
            </a:extLst>
          </p:cNvPr>
          <p:cNvPicPr>
            <a:picLocks noChangeAspect="1"/>
          </p:cNvPicPr>
          <p:nvPr/>
        </p:nvPicPr>
        <p:blipFill>
          <a:blip r:embed="rId4"/>
          <a:stretch>
            <a:fillRect/>
          </a:stretch>
        </p:blipFill>
        <p:spPr>
          <a:xfrm flipH="1">
            <a:off x="3192872" y="4537825"/>
            <a:ext cx="833593" cy="833593"/>
          </a:xfrm>
          <a:prstGeom prst="rect">
            <a:avLst/>
          </a:prstGeom>
        </p:spPr>
      </p:pic>
      <p:pic>
        <p:nvPicPr>
          <p:cNvPr id="65" name="Picture 64">
            <a:extLst>
              <a:ext uri="{FF2B5EF4-FFF2-40B4-BE49-F238E27FC236}">
                <a16:creationId xmlns:a16="http://schemas.microsoft.com/office/drawing/2014/main" id="{4E04EB03-17AD-E6E4-9888-50C5B68EBC3C}"/>
              </a:ext>
            </a:extLst>
          </p:cNvPr>
          <p:cNvPicPr>
            <a:picLocks noChangeAspect="1"/>
          </p:cNvPicPr>
          <p:nvPr/>
        </p:nvPicPr>
        <p:blipFill>
          <a:blip r:embed="rId5"/>
          <a:stretch>
            <a:fillRect/>
          </a:stretch>
        </p:blipFill>
        <p:spPr>
          <a:xfrm flipV="1">
            <a:off x="4855277" y="4557000"/>
            <a:ext cx="833595" cy="833595"/>
          </a:xfrm>
          <a:prstGeom prst="rect">
            <a:avLst/>
          </a:prstGeom>
        </p:spPr>
      </p:pic>
      <p:pic>
        <p:nvPicPr>
          <p:cNvPr id="66" name="Picture 65">
            <a:extLst>
              <a:ext uri="{FF2B5EF4-FFF2-40B4-BE49-F238E27FC236}">
                <a16:creationId xmlns:a16="http://schemas.microsoft.com/office/drawing/2014/main" id="{2F73DE67-80E4-E32B-3E11-ABF772A6E945}"/>
              </a:ext>
            </a:extLst>
          </p:cNvPr>
          <p:cNvPicPr>
            <a:picLocks noChangeAspect="1"/>
          </p:cNvPicPr>
          <p:nvPr/>
        </p:nvPicPr>
        <p:blipFill>
          <a:blip r:embed="rId6"/>
          <a:stretch>
            <a:fillRect/>
          </a:stretch>
        </p:blipFill>
        <p:spPr>
          <a:xfrm>
            <a:off x="9424085" y="4224809"/>
            <a:ext cx="1389283" cy="1308482"/>
          </a:xfrm>
          <a:prstGeom prst="rect">
            <a:avLst/>
          </a:prstGeom>
        </p:spPr>
      </p:pic>
      <p:pic>
        <p:nvPicPr>
          <p:cNvPr id="67" name="Picture 66">
            <a:extLst>
              <a:ext uri="{FF2B5EF4-FFF2-40B4-BE49-F238E27FC236}">
                <a16:creationId xmlns:a16="http://schemas.microsoft.com/office/drawing/2014/main" id="{AB4679A5-211F-D948-052E-31D029E4007A}"/>
              </a:ext>
            </a:extLst>
          </p:cNvPr>
          <p:cNvPicPr>
            <a:picLocks noChangeAspect="1"/>
          </p:cNvPicPr>
          <p:nvPr/>
        </p:nvPicPr>
        <p:blipFill>
          <a:blip r:embed="rId7"/>
          <a:stretch>
            <a:fillRect/>
          </a:stretch>
        </p:blipFill>
        <p:spPr>
          <a:xfrm>
            <a:off x="7586550" y="5263705"/>
            <a:ext cx="869066" cy="869066"/>
          </a:xfrm>
          <a:prstGeom prst="rect">
            <a:avLst/>
          </a:prstGeom>
        </p:spPr>
      </p:pic>
      <p:pic>
        <p:nvPicPr>
          <p:cNvPr id="69" name="Picture 68">
            <a:extLst>
              <a:ext uri="{FF2B5EF4-FFF2-40B4-BE49-F238E27FC236}">
                <a16:creationId xmlns:a16="http://schemas.microsoft.com/office/drawing/2014/main" id="{75EAA9BA-75AE-FB74-B121-23EE39911F1D}"/>
              </a:ext>
            </a:extLst>
          </p:cNvPr>
          <p:cNvPicPr>
            <a:picLocks noChangeAspect="1"/>
          </p:cNvPicPr>
          <p:nvPr/>
        </p:nvPicPr>
        <p:blipFill>
          <a:blip r:embed="rId7"/>
          <a:stretch>
            <a:fillRect/>
          </a:stretch>
        </p:blipFill>
        <p:spPr>
          <a:xfrm>
            <a:off x="7606332" y="4285156"/>
            <a:ext cx="833595" cy="833595"/>
          </a:xfrm>
          <a:prstGeom prst="rect">
            <a:avLst/>
          </a:prstGeom>
        </p:spPr>
      </p:pic>
      <p:cxnSp>
        <p:nvCxnSpPr>
          <p:cNvPr id="71" name="Straight Arrow Connector 70">
            <a:extLst>
              <a:ext uri="{FF2B5EF4-FFF2-40B4-BE49-F238E27FC236}">
                <a16:creationId xmlns:a16="http://schemas.microsoft.com/office/drawing/2014/main" id="{3DA1E1FA-CB80-AB0D-A054-9C96CA86F7F5}"/>
              </a:ext>
            </a:extLst>
          </p:cNvPr>
          <p:cNvCxnSpPr>
            <a:cxnSpLocks/>
            <a:stCxn id="64" idx="1"/>
            <a:endCxn id="65" idx="1"/>
          </p:cNvCxnSpPr>
          <p:nvPr/>
        </p:nvCxnSpPr>
        <p:spPr>
          <a:xfrm>
            <a:off x="4026465" y="4954622"/>
            <a:ext cx="828812" cy="1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ECA8129D-2CFA-0C87-C7AF-211C7D9CF9F7}"/>
              </a:ext>
            </a:extLst>
          </p:cNvPr>
          <p:cNvCxnSpPr>
            <a:cxnSpLocks/>
            <a:stCxn id="65" idx="3"/>
            <a:endCxn id="69" idx="1"/>
          </p:cNvCxnSpPr>
          <p:nvPr/>
        </p:nvCxnSpPr>
        <p:spPr>
          <a:xfrm flipV="1">
            <a:off x="5688872" y="4701954"/>
            <a:ext cx="1917460" cy="2718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F498459-4A54-123D-B44A-67C64AB245D7}"/>
              </a:ext>
            </a:extLst>
          </p:cNvPr>
          <p:cNvCxnSpPr>
            <a:cxnSpLocks/>
            <a:stCxn id="65" idx="3"/>
            <a:endCxn id="67" idx="1"/>
          </p:cNvCxnSpPr>
          <p:nvPr/>
        </p:nvCxnSpPr>
        <p:spPr>
          <a:xfrm>
            <a:off x="5688872" y="4973797"/>
            <a:ext cx="1897678" cy="72444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25AC5F20-5681-38FF-6DB2-C0A769BB9FEA}"/>
              </a:ext>
            </a:extLst>
          </p:cNvPr>
          <p:cNvCxnSpPr>
            <a:cxnSpLocks/>
            <a:stCxn id="67" idx="2"/>
            <a:endCxn id="66" idx="2"/>
          </p:cNvCxnSpPr>
          <p:nvPr/>
        </p:nvCxnSpPr>
        <p:spPr>
          <a:xfrm rot="5400000" flipH="1" flipV="1">
            <a:off x="8770165" y="4784209"/>
            <a:ext cx="599480" cy="2097644"/>
          </a:xfrm>
          <a:prstGeom prst="bentConnector3">
            <a:avLst>
              <a:gd name="adj1" fmla="val -381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8F26E5C-444E-41E8-2EC2-52801D413D3E}"/>
              </a:ext>
            </a:extLst>
          </p:cNvPr>
          <p:cNvCxnSpPr>
            <a:cxnSpLocks/>
            <a:stCxn id="66" idx="0"/>
            <a:endCxn id="69" idx="0"/>
          </p:cNvCxnSpPr>
          <p:nvPr/>
        </p:nvCxnSpPr>
        <p:spPr>
          <a:xfrm rot="16200000" flipH="1" flipV="1">
            <a:off x="9040755" y="3207183"/>
            <a:ext cx="60347" cy="2095597"/>
          </a:xfrm>
          <a:prstGeom prst="bentConnector3">
            <a:avLst>
              <a:gd name="adj1" fmla="val -378809"/>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1312B3C-8725-2E37-E517-01C2CD8FA16C}"/>
              </a:ext>
            </a:extLst>
          </p:cNvPr>
          <p:cNvSpPr txBox="1"/>
          <p:nvPr/>
        </p:nvSpPr>
        <p:spPr>
          <a:xfrm>
            <a:off x="3410859" y="5390595"/>
            <a:ext cx="407484" cy="369332"/>
          </a:xfrm>
          <a:prstGeom prst="rect">
            <a:avLst/>
          </a:prstGeom>
          <a:noFill/>
        </p:spPr>
        <p:txBody>
          <a:bodyPr wrap="none" rtlCol="0">
            <a:spAutoFit/>
          </a:bodyPr>
          <a:lstStyle/>
          <a:p>
            <a:r>
              <a:rPr lang="en-IN" b="1" dirty="0"/>
              <a:t>S3</a:t>
            </a:r>
          </a:p>
        </p:txBody>
      </p:sp>
      <p:sp>
        <p:nvSpPr>
          <p:cNvPr id="78" name="TextBox 77">
            <a:extLst>
              <a:ext uri="{FF2B5EF4-FFF2-40B4-BE49-F238E27FC236}">
                <a16:creationId xmlns:a16="http://schemas.microsoft.com/office/drawing/2014/main" id="{C54F2B52-2841-14E1-B941-CAA042D10171}"/>
              </a:ext>
            </a:extLst>
          </p:cNvPr>
          <p:cNvSpPr txBox="1"/>
          <p:nvPr/>
        </p:nvSpPr>
        <p:spPr>
          <a:xfrm>
            <a:off x="5017838" y="5353719"/>
            <a:ext cx="508473" cy="369332"/>
          </a:xfrm>
          <a:prstGeom prst="rect">
            <a:avLst/>
          </a:prstGeom>
          <a:noFill/>
        </p:spPr>
        <p:txBody>
          <a:bodyPr wrap="none" rtlCol="0">
            <a:spAutoFit/>
          </a:bodyPr>
          <a:lstStyle/>
          <a:p>
            <a:r>
              <a:rPr lang="en-IN" b="1" dirty="0"/>
              <a:t>API</a:t>
            </a:r>
          </a:p>
        </p:txBody>
      </p:sp>
      <p:sp>
        <p:nvSpPr>
          <p:cNvPr id="79" name="TextBox 78">
            <a:extLst>
              <a:ext uri="{FF2B5EF4-FFF2-40B4-BE49-F238E27FC236}">
                <a16:creationId xmlns:a16="http://schemas.microsoft.com/office/drawing/2014/main" id="{3DC12DD1-D0EA-348C-438F-B102D78CF5E4}"/>
              </a:ext>
            </a:extLst>
          </p:cNvPr>
          <p:cNvSpPr txBox="1"/>
          <p:nvPr/>
        </p:nvSpPr>
        <p:spPr>
          <a:xfrm>
            <a:off x="8389859" y="4604465"/>
            <a:ext cx="554960" cy="369332"/>
          </a:xfrm>
          <a:prstGeom prst="rect">
            <a:avLst/>
          </a:prstGeom>
          <a:noFill/>
        </p:spPr>
        <p:txBody>
          <a:bodyPr wrap="none" rtlCol="0">
            <a:spAutoFit/>
          </a:bodyPr>
          <a:lstStyle/>
          <a:p>
            <a:r>
              <a:rPr lang="en-IN" b="1" dirty="0"/>
              <a:t>GET</a:t>
            </a:r>
          </a:p>
        </p:txBody>
      </p:sp>
      <p:sp>
        <p:nvSpPr>
          <p:cNvPr id="80" name="TextBox 79">
            <a:extLst>
              <a:ext uri="{FF2B5EF4-FFF2-40B4-BE49-F238E27FC236}">
                <a16:creationId xmlns:a16="http://schemas.microsoft.com/office/drawing/2014/main" id="{5A0074B9-7940-04EA-8EAE-11519C3CA5C5}"/>
              </a:ext>
            </a:extLst>
          </p:cNvPr>
          <p:cNvSpPr txBox="1"/>
          <p:nvPr/>
        </p:nvSpPr>
        <p:spPr>
          <a:xfrm>
            <a:off x="8474799" y="5763439"/>
            <a:ext cx="684162" cy="369332"/>
          </a:xfrm>
          <a:prstGeom prst="rect">
            <a:avLst/>
          </a:prstGeom>
          <a:noFill/>
        </p:spPr>
        <p:txBody>
          <a:bodyPr wrap="none" rtlCol="0">
            <a:spAutoFit/>
          </a:bodyPr>
          <a:lstStyle/>
          <a:p>
            <a:r>
              <a:rPr lang="en-IN" b="1" dirty="0"/>
              <a:t>POST</a:t>
            </a:r>
          </a:p>
        </p:txBody>
      </p:sp>
      <p:sp>
        <p:nvSpPr>
          <p:cNvPr id="81" name="TextBox 80">
            <a:extLst>
              <a:ext uri="{FF2B5EF4-FFF2-40B4-BE49-F238E27FC236}">
                <a16:creationId xmlns:a16="http://schemas.microsoft.com/office/drawing/2014/main" id="{0644812A-3540-A4A5-7DA4-0BADF5A56B1C}"/>
              </a:ext>
            </a:extLst>
          </p:cNvPr>
          <p:cNvSpPr txBox="1"/>
          <p:nvPr/>
        </p:nvSpPr>
        <p:spPr>
          <a:xfrm>
            <a:off x="9889953" y="5723051"/>
            <a:ext cx="1241045" cy="369332"/>
          </a:xfrm>
          <a:prstGeom prst="rect">
            <a:avLst/>
          </a:prstGeom>
          <a:noFill/>
        </p:spPr>
        <p:txBody>
          <a:bodyPr wrap="none" rtlCol="0">
            <a:spAutoFit/>
          </a:bodyPr>
          <a:lstStyle/>
          <a:p>
            <a:r>
              <a:rPr lang="en-IN" b="1" dirty="0" err="1"/>
              <a:t>dynamoDB</a:t>
            </a:r>
            <a:endParaRPr lang="en-IN" b="1" dirty="0"/>
          </a:p>
        </p:txBody>
      </p:sp>
      <p:cxnSp>
        <p:nvCxnSpPr>
          <p:cNvPr id="101" name="Connector: Elbow 100">
            <a:extLst>
              <a:ext uri="{FF2B5EF4-FFF2-40B4-BE49-F238E27FC236}">
                <a16:creationId xmlns:a16="http://schemas.microsoft.com/office/drawing/2014/main" id="{C2166AD2-AA9E-344E-1CD7-C8F562584B06}"/>
              </a:ext>
            </a:extLst>
          </p:cNvPr>
          <p:cNvCxnSpPr>
            <a:cxnSpLocks/>
            <a:endCxn id="64" idx="3"/>
          </p:cNvCxnSpPr>
          <p:nvPr/>
        </p:nvCxnSpPr>
        <p:spPr>
          <a:xfrm rot="16200000" flipH="1">
            <a:off x="1505689" y="3267439"/>
            <a:ext cx="2369090" cy="10052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4" name="Table 123">
            <a:extLst>
              <a:ext uri="{FF2B5EF4-FFF2-40B4-BE49-F238E27FC236}">
                <a16:creationId xmlns:a16="http://schemas.microsoft.com/office/drawing/2014/main" id="{25466C16-AFBA-C08A-2660-82EDED02DC0E}"/>
              </a:ext>
            </a:extLst>
          </p:cNvPr>
          <p:cNvGraphicFramePr>
            <a:graphicFrameLocks noGrp="1"/>
          </p:cNvGraphicFramePr>
          <p:nvPr>
            <p:extLst>
              <p:ext uri="{D42A27DB-BD31-4B8C-83A1-F6EECF244321}">
                <p14:modId xmlns:p14="http://schemas.microsoft.com/office/powerpoint/2010/main" val="576894881"/>
              </p:ext>
            </p:extLst>
          </p:nvPr>
        </p:nvGraphicFramePr>
        <p:xfrm>
          <a:off x="2819915" y="3959458"/>
          <a:ext cx="8745204" cy="2733408"/>
        </p:xfrm>
        <a:graphic>
          <a:graphicData uri="http://schemas.openxmlformats.org/drawingml/2006/table">
            <a:tbl>
              <a:tblPr/>
              <a:tblGrid>
                <a:gridCol w="8745204">
                  <a:extLst>
                    <a:ext uri="{9D8B030D-6E8A-4147-A177-3AD203B41FA5}">
                      <a16:colId xmlns:a16="http://schemas.microsoft.com/office/drawing/2014/main" val="1627994125"/>
                    </a:ext>
                  </a:extLst>
                </a:gridCol>
              </a:tblGrid>
              <a:tr h="2733408">
                <a:tc>
                  <a:txBody>
                    <a:bodyPr/>
                    <a:lstStyle/>
                    <a:p>
                      <a:r>
                        <a:rPr lang="en-IN" dirty="0"/>
                        <a:t>Us-west-1 (Dr Region)</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489459785"/>
                  </a:ext>
                </a:extLst>
              </a:tr>
            </a:tbl>
          </a:graphicData>
        </a:graphic>
      </p:graphicFrame>
      <p:sp>
        <p:nvSpPr>
          <p:cNvPr id="125" name="TextBox 124">
            <a:extLst>
              <a:ext uri="{FF2B5EF4-FFF2-40B4-BE49-F238E27FC236}">
                <a16:creationId xmlns:a16="http://schemas.microsoft.com/office/drawing/2014/main" id="{23966513-B054-3E2D-7D72-1D8183651870}"/>
              </a:ext>
            </a:extLst>
          </p:cNvPr>
          <p:cNvSpPr txBox="1"/>
          <p:nvPr/>
        </p:nvSpPr>
        <p:spPr>
          <a:xfrm>
            <a:off x="3007181" y="1371600"/>
            <a:ext cx="2594365" cy="369332"/>
          </a:xfrm>
          <a:prstGeom prst="rect">
            <a:avLst/>
          </a:prstGeom>
          <a:noFill/>
        </p:spPr>
        <p:txBody>
          <a:bodyPr wrap="none" rtlCol="0">
            <a:spAutoFit/>
          </a:bodyPr>
          <a:lstStyle/>
          <a:p>
            <a:r>
              <a:rPr lang="en-IN" dirty="0"/>
              <a:t>Us-east-2(Primary region)</a:t>
            </a:r>
          </a:p>
        </p:txBody>
      </p:sp>
      <p:cxnSp>
        <p:nvCxnSpPr>
          <p:cNvPr id="127" name="Straight Arrow Connector 126">
            <a:extLst>
              <a:ext uri="{FF2B5EF4-FFF2-40B4-BE49-F238E27FC236}">
                <a16:creationId xmlns:a16="http://schemas.microsoft.com/office/drawing/2014/main" id="{F70C6520-B90D-981A-8157-04E2F506DC40}"/>
              </a:ext>
            </a:extLst>
          </p:cNvPr>
          <p:cNvCxnSpPr>
            <a:cxnSpLocks/>
            <a:stCxn id="5" idx="3"/>
            <a:endCxn id="8" idx="1"/>
          </p:cNvCxnSpPr>
          <p:nvPr/>
        </p:nvCxnSpPr>
        <p:spPr>
          <a:xfrm>
            <a:off x="712241" y="2592625"/>
            <a:ext cx="527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240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AC-8661-8A30-D446-4C5E49436457}"/>
              </a:ext>
            </a:extLst>
          </p:cNvPr>
          <p:cNvSpPr>
            <a:spLocks noGrp="1"/>
          </p:cNvSpPr>
          <p:nvPr>
            <p:ph type="title"/>
          </p:nvPr>
        </p:nvSpPr>
        <p:spPr/>
        <p:txBody>
          <a:bodyPr/>
          <a:lstStyle/>
          <a:p>
            <a:r>
              <a:rPr lang="en-US" dirty="0"/>
              <a:t>✅ DELIVERABLE 3: Backup Best Practices</a:t>
            </a:r>
            <a:endParaRPr lang="en-IN" dirty="0"/>
          </a:p>
        </p:txBody>
      </p:sp>
      <p:sp>
        <p:nvSpPr>
          <p:cNvPr id="3" name="Content Placeholder 2">
            <a:extLst>
              <a:ext uri="{FF2B5EF4-FFF2-40B4-BE49-F238E27FC236}">
                <a16:creationId xmlns:a16="http://schemas.microsoft.com/office/drawing/2014/main" id="{53A4A54C-9BA5-4248-99A1-98BEB40DA629}"/>
              </a:ext>
            </a:extLst>
          </p:cNvPr>
          <p:cNvSpPr>
            <a:spLocks noGrp="1"/>
          </p:cNvSpPr>
          <p:nvPr>
            <p:ph idx="1"/>
          </p:nvPr>
        </p:nvSpPr>
        <p:spPr/>
        <p:txBody>
          <a:bodyPr>
            <a:normAutofit fontScale="85000" lnSpcReduction="20000"/>
          </a:bodyPr>
          <a:lstStyle/>
          <a:p>
            <a:r>
              <a:rPr lang="en-US" b="1" dirty="0"/>
              <a:t>On-Demand Export + Restore in DR Region</a:t>
            </a:r>
          </a:p>
          <a:p>
            <a:r>
              <a:rPr lang="en-US" b="1" dirty="0"/>
              <a:t>On-demand backup</a:t>
            </a:r>
            <a:r>
              <a:rPr lang="en-US" dirty="0"/>
              <a:t> allows you to create full backups of your DynamoDB tables at any point in time.</a:t>
            </a:r>
          </a:p>
          <a:p>
            <a:r>
              <a:rPr lang="en-US" dirty="0"/>
              <a:t>Backups are stored in </a:t>
            </a:r>
            <a:r>
              <a:rPr lang="en-US" b="1" dirty="0"/>
              <a:t>Amazon S3</a:t>
            </a:r>
            <a:r>
              <a:rPr lang="en-US" dirty="0"/>
              <a:t> and are independent of table availability or performance.</a:t>
            </a:r>
          </a:p>
          <a:p>
            <a:r>
              <a:rPr lang="en-US" dirty="0"/>
              <a:t>You can perform </a:t>
            </a:r>
            <a:r>
              <a:rPr lang="en-US" b="1" dirty="0"/>
              <a:t>cross-region restore</a:t>
            </a:r>
            <a:r>
              <a:rPr lang="en-US" dirty="0"/>
              <a:t> to a </a:t>
            </a:r>
            <a:r>
              <a:rPr lang="en-US" b="1" dirty="0"/>
              <a:t>Disaster Recovery (DR) region</a:t>
            </a:r>
            <a:r>
              <a:rPr lang="en-US" dirty="0"/>
              <a:t>, which ensures that if your primary AWS region is impacted (failure, outage, etc.), you can restore the table and resume operations from the DR region.</a:t>
            </a:r>
          </a:p>
          <a:p>
            <a:r>
              <a:rPr lang="en-US" dirty="0"/>
              <a:t>Exported data is versioned and timestamped to allow </a:t>
            </a:r>
            <a:r>
              <a:rPr lang="en-US" b="1" dirty="0"/>
              <a:t>point-in-time recovery</a:t>
            </a:r>
            <a:r>
              <a:rPr lang="en-US" dirty="0"/>
              <a:t> or rollback if necessary.</a:t>
            </a:r>
          </a:p>
          <a:p>
            <a:r>
              <a:rPr lang="en-US" b="1" dirty="0"/>
              <a:t>Benefits:</a:t>
            </a:r>
            <a:endParaRPr lang="en-US" dirty="0"/>
          </a:p>
          <a:p>
            <a:pPr lvl="1"/>
            <a:r>
              <a:rPr lang="en-US" dirty="0"/>
              <a:t>No performance impact on production tables during backup.</a:t>
            </a:r>
          </a:p>
          <a:p>
            <a:pPr lvl="1"/>
            <a:r>
              <a:rPr lang="en-US" dirty="0"/>
              <a:t>Can be integrated into a </a:t>
            </a:r>
            <a:r>
              <a:rPr lang="en-US" b="1" dirty="0"/>
              <a:t>regular backup schedule</a:t>
            </a:r>
            <a:r>
              <a:rPr lang="en-US" dirty="0"/>
              <a:t> (daily, weekly, monthly).</a:t>
            </a:r>
          </a:p>
          <a:p>
            <a:endParaRPr lang="en-IN" dirty="0"/>
          </a:p>
        </p:txBody>
      </p:sp>
    </p:spTree>
    <p:extLst>
      <p:ext uri="{BB962C8B-B14F-4D97-AF65-F5344CB8AC3E}">
        <p14:creationId xmlns:p14="http://schemas.microsoft.com/office/powerpoint/2010/main" val="420781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63531-F191-51C2-9177-2AF6E06D5568}"/>
              </a:ext>
            </a:extLst>
          </p:cNvPr>
          <p:cNvSpPr>
            <a:spLocks noGrp="1"/>
          </p:cNvSpPr>
          <p:nvPr>
            <p:ph type="title"/>
          </p:nvPr>
        </p:nvSpPr>
        <p:spPr/>
        <p:txBody>
          <a:bodyPr/>
          <a:lstStyle/>
          <a:p>
            <a:r>
              <a:rPr lang="en-IN" dirty="0"/>
              <a:t>Deliverables Overview</a:t>
            </a:r>
          </a:p>
        </p:txBody>
      </p:sp>
      <p:sp>
        <p:nvSpPr>
          <p:cNvPr id="3" name="Content Placeholder 2">
            <a:extLst>
              <a:ext uri="{FF2B5EF4-FFF2-40B4-BE49-F238E27FC236}">
                <a16:creationId xmlns:a16="http://schemas.microsoft.com/office/drawing/2014/main" id="{E1ABB0A9-DEA3-BA98-0278-095296157AC9}"/>
              </a:ext>
            </a:extLst>
          </p:cNvPr>
          <p:cNvSpPr>
            <a:spLocks noGrp="1"/>
          </p:cNvSpPr>
          <p:nvPr>
            <p:ph idx="1"/>
          </p:nvPr>
        </p:nvSpPr>
        <p:spPr>
          <a:xfrm>
            <a:off x="678884" y="1675075"/>
            <a:ext cx="4312216" cy="4398066"/>
          </a:xfrm>
        </p:spPr>
        <p:txBody>
          <a:bodyPr/>
          <a:lstStyle/>
          <a:p>
            <a:pPr marL="0" indent="0">
              <a:buNone/>
            </a:pPr>
            <a:r>
              <a:rPr lang="en-US" b="1" dirty="0"/>
              <a:t>✅ Deliverable 1: Prerequisites for DR</a:t>
            </a:r>
          </a:p>
          <a:p>
            <a:r>
              <a:rPr lang="en-US" dirty="0"/>
              <a:t>Identified critical services: S3 (frontend), Lambda (logic), DynamoDB (data).</a:t>
            </a:r>
          </a:p>
          <a:p>
            <a:r>
              <a:rPr lang="en-US" dirty="0"/>
              <a:t>Defined RTO and RPO objectives.</a:t>
            </a:r>
          </a:p>
          <a:p>
            <a:r>
              <a:rPr lang="en-US" dirty="0"/>
              <a:t>Considered security roles and basic compliance needs.</a:t>
            </a:r>
          </a:p>
          <a:p>
            <a:endParaRPr lang="en-IN" dirty="0"/>
          </a:p>
        </p:txBody>
      </p:sp>
      <p:sp>
        <p:nvSpPr>
          <p:cNvPr id="9" name="Content Placeholder 2">
            <a:extLst>
              <a:ext uri="{FF2B5EF4-FFF2-40B4-BE49-F238E27FC236}">
                <a16:creationId xmlns:a16="http://schemas.microsoft.com/office/drawing/2014/main" id="{8D30963E-3E53-6BF2-6292-1A144E884002}"/>
              </a:ext>
            </a:extLst>
          </p:cNvPr>
          <p:cNvSpPr txBox="1">
            <a:spLocks/>
          </p:cNvSpPr>
          <p:nvPr/>
        </p:nvSpPr>
        <p:spPr>
          <a:xfrm>
            <a:off x="4889500" y="1675075"/>
            <a:ext cx="6438900" cy="41313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 Deliverable 2: </a:t>
            </a:r>
            <a:r>
              <a:rPr lang="en-IN" b="1" dirty="0"/>
              <a:t>Cross-Region DR Setup</a:t>
            </a:r>
            <a:endParaRPr lang="en-US" b="1" dirty="0"/>
          </a:p>
          <a:p>
            <a:endParaRPr lang="en-IN" dirty="0"/>
          </a:p>
        </p:txBody>
      </p:sp>
      <p:sp>
        <p:nvSpPr>
          <p:cNvPr id="16" name="Rectangle 8">
            <a:extLst>
              <a:ext uri="{FF2B5EF4-FFF2-40B4-BE49-F238E27FC236}">
                <a16:creationId xmlns:a16="http://schemas.microsoft.com/office/drawing/2014/main" id="{DDB63FED-BE0A-DF23-22B1-182930C56722}"/>
              </a:ext>
            </a:extLst>
          </p:cNvPr>
          <p:cNvSpPr>
            <a:spLocks noChangeArrowheads="1"/>
          </p:cNvSpPr>
          <p:nvPr/>
        </p:nvSpPr>
        <p:spPr bwMode="auto">
          <a:xfrm>
            <a:off x="4988232" y="2482455"/>
            <a:ext cx="63500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solidFill>
                  <a:schemeClr val="bg2">
                    <a:lumMod val="10000"/>
                  </a:schemeClr>
                </a:solidFill>
                <a:latin typeface="Calibri" panose="020F0502020204030204" pitchFamily="34" charset="0"/>
              </a:rPr>
              <a:t>Primary Region: us-east-2 | DR Region: us-west-1.</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solidFill>
                  <a:schemeClr val="bg2">
                    <a:lumMod val="10000"/>
                  </a:schemeClr>
                </a:solidFill>
                <a:latin typeface="Calibri" panose="020F0502020204030204" pitchFamily="34" charset="0"/>
              </a:rPr>
              <a:t>Duplicated S3, Lambda, API Gateway, and DynamoDB manually.</a:t>
            </a:r>
          </a:p>
          <a:p>
            <a:pPr eaLnBrk="0" fontAlgn="base" hangingPunct="0">
              <a:spcBef>
                <a:spcPct val="0"/>
              </a:spcBef>
              <a:spcAft>
                <a:spcPct val="0"/>
              </a:spcAft>
              <a:buFontTx/>
              <a:buChar char="•"/>
            </a:pPr>
            <a:r>
              <a:rPr lang="en-US" altLang="en-US" sz="2800" dirty="0">
                <a:solidFill>
                  <a:schemeClr val="bg2">
                    <a:lumMod val="10000"/>
                  </a:schemeClr>
                </a:solidFill>
                <a:latin typeface="Calibri" panose="020F0502020204030204" pitchFamily="34" charset="0"/>
              </a:rPr>
              <a:t>Monitoring set up via CloudWatch Logs and Alarms.</a:t>
            </a:r>
          </a:p>
          <a:p>
            <a:pPr eaLnBrk="0" fontAlgn="base" hangingPunct="0">
              <a:spcBef>
                <a:spcPct val="0"/>
              </a:spcBef>
              <a:spcAft>
                <a:spcPct val="0"/>
              </a:spcAft>
            </a:pPr>
            <a:endParaRPr lang="en-US" altLang="en-US" sz="2800" dirty="0">
              <a:solidFill>
                <a:schemeClr val="bg2">
                  <a:lumMod val="10000"/>
                </a:schemeClr>
              </a:solidFill>
              <a:latin typeface="Calibri" panose="020F0502020204030204" pitchFamily="34" charset="0"/>
            </a:endParaRPr>
          </a:p>
        </p:txBody>
      </p:sp>
    </p:spTree>
    <p:extLst>
      <p:ext uri="{BB962C8B-B14F-4D97-AF65-F5344CB8AC3E}">
        <p14:creationId xmlns:p14="http://schemas.microsoft.com/office/powerpoint/2010/main" val="2723029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823945-1EB6-811F-EAE0-67F933565DB3}"/>
              </a:ext>
            </a:extLst>
          </p:cNvPr>
          <p:cNvSpPr>
            <a:spLocks noGrp="1"/>
          </p:cNvSpPr>
          <p:nvPr>
            <p:ph idx="1"/>
          </p:nvPr>
        </p:nvSpPr>
        <p:spPr>
          <a:xfrm>
            <a:off x="513098" y="889048"/>
            <a:ext cx="10834234" cy="4398066"/>
          </a:xfrm>
        </p:spPr>
        <p:txBody>
          <a:bodyPr>
            <a:normAutofit lnSpcReduction="10000"/>
          </a:bodyPr>
          <a:lstStyle/>
          <a:p>
            <a:r>
              <a:rPr lang="en-US" b="1" dirty="0"/>
              <a:t>Option to Use Global Tables in Future</a:t>
            </a:r>
          </a:p>
          <a:p>
            <a:r>
              <a:rPr lang="en-US" b="1" dirty="0"/>
              <a:t>Global Tables</a:t>
            </a:r>
            <a:r>
              <a:rPr lang="en-US" dirty="0"/>
              <a:t> is an </a:t>
            </a:r>
            <a:r>
              <a:rPr lang="en-US" b="1" dirty="0"/>
              <a:t>active-active replication</a:t>
            </a:r>
            <a:r>
              <a:rPr lang="en-US" dirty="0"/>
              <a:t> feature for DynamoDB.</a:t>
            </a:r>
          </a:p>
          <a:p>
            <a:r>
              <a:rPr lang="en-US" dirty="0"/>
              <a:t>Enables multi-region, fully managed, and fully replicated DynamoDB tables.</a:t>
            </a:r>
          </a:p>
          <a:p>
            <a:r>
              <a:rPr lang="en-US" b="1" dirty="0"/>
              <a:t>Real-time replication</a:t>
            </a:r>
            <a:r>
              <a:rPr lang="en-US" dirty="0"/>
              <a:t> across regions.</a:t>
            </a:r>
          </a:p>
          <a:p>
            <a:r>
              <a:rPr lang="en-US" dirty="0"/>
              <a:t>Future enhancement plan:</a:t>
            </a:r>
          </a:p>
          <a:p>
            <a:pPr lvl="1"/>
            <a:r>
              <a:rPr lang="en-US" dirty="0"/>
              <a:t>To replace manual export + restore process with </a:t>
            </a:r>
            <a:r>
              <a:rPr lang="en-US" b="1" dirty="0"/>
              <a:t>automatic replication</a:t>
            </a:r>
            <a:r>
              <a:rPr lang="en-US" dirty="0"/>
              <a:t>.</a:t>
            </a:r>
          </a:p>
          <a:p>
            <a:pPr lvl="1"/>
            <a:r>
              <a:rPr lang="en-US" b="1" dirty="0"/>
              <a:t>Lower RTO (Recovery Time Objective)</a:t>
            </a:r>
            <a:r>
              <a:rPr lang="en-US" dirty="0"/>
              <a:t> since Global Tables provide near-instant regional failover capability.</a:t>
            </a:r>
          </a:p>
          <a:p>
            <a:pPr lvl="1"/>
            <a:r>
              <a:rPr lang="en-US" dirty="0"/>
              <a:t>Useful for </a:t>
            </a:r>
            <a:r>
              <a:rPr lang="en-US" b="1" dirty="0"/>
              <a:t>high-availability applications</a:t>
            </a:r>
            <a:r>
              <a:rPr lang="en-US" dirty="0"/>
              <a:t> that require sub-second latency in multiple geographic locations.</a:t>
            </a:r>
          </a:p>
          <a:p>
            <a:endParaRPr lang="en-IN" dirty="0"/>
          </a:p>
        </p:txBody>
      </p:sp>
    </p:spTree>
    <p:extLst>
      <p:ext uri="{BB962C8B-B14F-4D97-AF65-F5344CB8AC3E}">
        <p14:creationId xmlns:p14="http://schemas.microsoft.com/office/powerpoint/2010/main" val="1831557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BAC580-9ADD-078A-5D44-B85758E35DD6}"/>
              </a:ext>
            </a:extLst>
          </p:cNvPr>
          <p:cNvSpPr>
            <a:spLocks noGrp="1"/>
          </p:cNvSpPr>
          <p:nvPr>
            <p:ph idx="1"/>
          </p:nvPr>
        </p:nvSpPr>
        <p:spPr>
          <a:xfrm>
            <a:off x="678883" y="762634"/>
            <a:ext cx="10834234" cy="4856700"/>
          </a:xfrm>
        </p:spPr>
        <p:txBody>
          <a:bodyPr>
            <a:normAutofit fontScale="70000" lnSpcReduction="20000"/>
          </a:bodyPr>
          <a:lstStyle/>
          <a:p>
            <a:r>
              <a:rPr lang="en-US" b="1" dirty="0"/>
              <a:t>S3 (Amazon Simple Storage Service)</a:t>
            </a:r>
          </a:p>
          <a:p>
            <a:r>
              <a:rPr lang="en-US" b="1" dirty="0"/>
              <a:t>Batch Copy for Static File Syncing</a:t>
            </a:r>
          </a:p>
          <a:p>
            <a:r>
              <a:rPr lang="en-US" dirty="0"/>
              <a:t>Regular </a:t>
            </a:r>
            <a:r>
              <a:rPr lang="en-US" b="1" dirty="0"/>
              <a:t>batch copy jobs</a:t>
            </a:r>
            <a:r>
              <a:rPr lang="en-US" dirty="0"/>
              <a:t> are scheduled to sync static files (images, videos, documents) across regions or buckets.</a:t>
            </a:r>
          </a:p>
          <a:p>
            <a:r>
              <a:rPr lang="en-US" dirty="0"/>
              <a:t>Typically used for:</a:t>
            </a:r>
          </a:p>
          <a:p>
            <a:pPr lvl="1"/>
            <a:r>
              <a:rPr lang="en-US" dirty="0"/>
              <a:t>DR purposes</a:t>
            </a:r>
          </a:p>
          <a:p>
            <a:pPr lvl="1"/>
            <a:r>
              <a:rPr lang="en-US" dirty="0"/>
              <a:t>Data archival</a:t>
            </a:r>
          </a:p>
          <a:p>
            <a:pPr lvl="1"/>
            <a:r>
              <a:rPr lang="en-US" dirty="0"/>
              <a:t>Cross-region content delivery</a:t>
            </a:r>
          </a:p>
          <a:p>
            <a:r>
              <a:rPr lang="en-US" dirty="0"/>
              <a:t>Batch copy can be implemented using:</a:t>
            </a:r>
          </a:p>
          <a:p>
            <a:pPr lvl="1"/>
            <a:r>
              <a:rPr lang="en-US" b="1" dirty="0"/>
              <a:t>AWS S3 Batch Operations</a:t>
            </a:r>
            <a:r>
              <a:rPr lang="en-US" dirty="0"/>
              <a:t> (native service)</a:t>
            </a:r>
          </a:p>
          <a:p>
            <a:pPr lvl="1"/>
            <a:r>
              <a:rPr lang="en-US" b="1" dirty="0"/>
              <a:t>AWS </a:t>
            </a:r>
            <a:r>
              <a:rPr lang="en-US" b="1" dirty="0" err="1"/>
              <a:t>DataSync</a:t>
            </a:r>
            <a:r>
              <a:rPr lang="en-US" dirty="0"/>
              <a:t> or </a:t>
            </a:r>
            <a:r>
              <a:rPr lang="en-US" b="1" dirty="0"/>
              <a:t>custom scripts</a:t>
            </a:r>
            <a:r>
              <a:rPr lang="en-US" dirty="0"/>
              <a:t> using </a:t>
            </a:r>
            <a:r>
              <a:rPr lang="en-US" b="1" dirty="0"/>
              <a:t>AWS Lambda functions</a:t>
            </a:r>
            <a:r>
              <a:rPr lang="en-US" dirty="0"/>
              <a:t>.</a:t>
            </a:r>
          </a:p>
          <a:p>
            <a:r>
              <a:rPr lang="en-US" b="1" dirty="0"/>
              <a:t>Copy strategy:</a:t>
            </a:r>
            <a:endParaRPr lang="en-US" dirty="0"/>
          </a:p>
          <a:p>
            <a:pPr lvl="1"/>
            <a:r>
              <a:rPr lang="en-US" dirty="0"/>
              <a:t>Full sync weekly or monthly depending on file size and change frequency.</a:t>
            </a:r>
          </a:p>
          <a:p>
            <a:pPr lvl="1"/>
            <a:r>
              <a:rPr lang="en-US" dirty="0"/>
              <a:t>Incremental sync (copy only changed/new files) can be done daily.</a:t>
            </a:r>
          </a:p>
          <a:p>
            <a:r>
              <a:rPr lang="en-US" b="1" dirty="0"/>
              <a:t>Benefits:</a:t>
            </a:r>
            <a:endParaRPr lang="en-US" dirty="0"/>
          </a:p>
          <a:p>
            <a:pPr lvl="1"/>
            <a:r>
              <a:rPr lang="en-US" dirty="0"/>
              <a:t>Maintains </a:t>
            </a:r>
            <a:r>
              <a:rPr lang="en-US" b="1" dirty="0"/>
              <a:t>redundancy</a:t>
            </a:r>
            <a:r>
              <a:rPr lang="en-US" dirty="0"/>
              <a:t> and ensures </a:t>
            </a:r>
            <a:r>
              <a:rPr lang="en-US" b="1" dirty="0"/>
              <a:t>availability</a:t>
            </a:r>
            <a:r>
              <a:rPr lang="en-US" dirty="0"/>
              <a:t> even if primary S3 bucket or region is impacted.</a:t>
            </a:r>
          </a:p>
          <a:p>
            <a:pPr lvl="1"/>
            <a:r>
              <a:rPr lang="en-US" dirty="0"/>
              <a:t>Static files are easily restorable and </a:t>
            </a:r>
            <a:r>
              <a:rPr lang="en-US" b="1" dirty="0"/>
              <a:t>versioning</a:t>
            </a:r>
            <a:r>
              <a:rPr lang="en-US" dirty="0"/>
              <a:t> can be enabled for rollback to previous versions.</a:t>
            </a:r>
          </a:p>
          <a:p>
            <a:endParaRPr lang="en-IN" dirty="0"/>
          </a:p>
        </p:txBody>
      </p:sp>
    </p:spTree>
    <p:extLst>
      <p:ext uri="{BB962C8B-B14F-4D97-AF65-F5344CB8AC3E}">
        <p14:creationId xmlns:p14="http://schemas.microsoft.com/office/powerpoint/2010/main" val="262002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0C857-4384-387E-D3B0-A675AA2C932C}"/>
              </a:ext>
            </a:extLst>
          </p:cNvPr>
          <p:cNvSpPr>
            <a:spLocks noGrp="1"/>
          </p:cNvSpPr>
          <p:nvPr>
            <p:ph type="title"/>
          </p:nvPr>
        </p:nvSpPr>
        <p:spPr/>
        <p:txBody>
          <a:bodyPr>
            <a:normAutofit/>
          </a:bodyPr>
          <a:lstStyle/>
          <a:p>
            <a:br>
              <a:rPr lang="en-IN" dirty="0"/>
            </a:br>
            <a:r>
              <a:rPr lang="en-IN" dirty="0"/>
              <a:t>Questions ?</a:t>
            </a:r>
          </a:p>
        </p:txBody>
      </p:sp>
    </p:spTree>
    <p:extLst>
      <p:ext uri="{BB962C8B-B14F-4D97-AF65-F5344CB8AC3E}">
        <p14:creationId xmlns:p14="http://schemas.microsoft.com/office/powerpoint/2010/main" val="1173862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D6F510-0B97-5D8F-78AA-79E4F6BC6639}"/>
              </a:ext>
            </a:extLst>
          </p:cNvPr>
          <p:cNvSpPr>
            <a:spLocks noGrp="1"/>
          </p:cNvSpPr>
          <p:nvPr>
            <p:ph idx="1"/>
          </p:nvPr>
        </p:nvSpPr>
        <p:spPr>
          <a:xfrm>
            <a:off x="678884" y="1675075"/>
            <a:ext cx="10674916" cy="4398066"/>
          </a:xfrm>
        </p:spPr>
        <p:txBody>
          <a:bodyPr/>
          <a:lstStyle/>
          <a:p>
            <a:r>
              <a:rPr lang="en-US" b="1" dirty="0"/>
              <a:t>✅ Deliverable 3: Backup Best Practices</a:t>
            </a:r>
          </a:p>
          <a:p>
            <a:r>
              <a:rPr lang="en-US" dirty="0"/>
              <a:t>DynamoDB backup/restore used for data replication.</a:t>
            </a:r>
          </a:p>
          <a:p>
            <a:r>
              <a:rPr lang="en-US" dirty="0"/>
              <a:t>S3 objects copied to DR region.</a:t>
            </a:r>
          </a:p>
          <a:p>
            <a:r>
              <a:rPr lang="en-US" dirty="0"/>
              <a:t>Enabled encryption on resources by default.</a:t>
            </a:r>
          </a:p>
          <a:p>
            <a:r>
              <a:rPr lang="en-US" dirty="0"/>
              <a:t>Backup integrity tested manually.</a:t>
            </a:r>
            <a:endParaRPr lang="en-IN" dirty="0"/>
          </a:p>
        </p:txBody>
      </p:sp>
    </p:spTree>
    <p:extLst>
      <p:ext uri="{BB962C8B-B14F-4D97-AF65-F5344CB8AC3E}">
        <p14:creationId xmlns:p14="http://schemas.microsoft.com/office/powerpoint/2010/main" val="4086803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748757" y="0"/>
            <a:ext cx="10834234" cy="612775"/>
          </a:xfrm>
        </p:spPr>
        <p:txBody>
          <a:bodyPr/>
          <a:lstStyle/>
          <a:p>
            <a:r>
              <a:rPr lang="en-IN" dirty="0"/>
              <a:t>Preliminary Assessments</a:t>
            </a:r>
          </a:p>
        </p:txBody>
      </p:sp>
      <p:sp>
        <p:nvSpPr>
          <p:cNvPr id="5" name="Rectangle 2">
            <a:extLst>
              <a:ext uri="{FF2B5EF4-FFF2-40B4-BE49-F238E27FC236}">
                <a16:creationId xmlns:a16="http://schemas.microsoft.com/office/drawing/2014/main" id="{E12DF288-1EED-C761-EF4E-51C54CFE656A}"/>
              </a:ext>
            </a:extLst>
          </p:cNvPr>
          <p:cNvSpPr>
            <a:spLocks noGrp="1" noChangeArrowheads="1"/>
          </p:cNvSpPr>
          <p:nvPr>
            <p:ph idx="1"/>
          </p:nvPr>
        </p:nvSpPr>
        <p:spPr bwMode="auto">
          <a:xfrm>
            <a:off x="748757" y="612775"/>
            <a:ext cx="8268135" cy="7694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ea typeface="Calibri" panose="020F0502020204030204" pitchFamily="34" charset="0"/>
                <a:cs typeface="Calibri" panose="020F0502020204030204" pitchFamily="34" charset="0"/>
              </a:rPr>
              <a:t>Risk Identified:</a:t>
            </a: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Regional failure in us-east-2 affecting S3, Lambda, API Gateway, and DynamoDB.</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ea typeface="Calibri" panose="020F0502020204030204" pitchFamily="34" charset="0"/>
                <a:cs typeface="Calibri" panose="020F0502020204030204" pitchFamily="34" charset="0"/>
              </a:rPr>
              <a:t>Critical Components:</a:t>
            </a:r>
            <a:endPar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S3 (static website)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Lambda (Insert/Get Student)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DynamoDB (student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API Gateway (API access)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ea typeface="Calibri" panose="020F0502020204030204" pitchFamily="34" charset="0"/>
                <a:cs typeface="Calibri" panose="020F0502020204030204" pitchFamily="34" charset="0"/>
              </a:rPr>
              <a:t>Business Impact:</a:t>
            </a:r>
            <a:endPar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UI inaccessible if S3 fails.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No data operations if Lambda/API fail.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indent="0" eaLnBrk="0" fontAlgn="base" hangingPunct="0">
              <a:lnSpc>
                <a:spcPct val="100000"/>
              </a:lnSpc>
              <a:spcBef>
                <a:spcPct val="0"/>
              </a:spcBef>
              <a:spcAft>
                <a:spcPct val="0"/>
              </a:spcAft>
              <a:buNone/>
            </a:pPr>
            <a:r>
              <a:rPr lang="en-US" altLang="en-US" b="1" dirty="0">
                <a:solidFill>
                  <a:schemeClr val="tx1"/>
                </a:solidFill>
                <a:ea typeface="Calibri" panose="020F0502020204030204" pitchFamily="34" charset="0"/>
                <a:cs typeface="Calibri" panose="020F0502020204030204" pitchFamily="34" charset="0"/>
              </a:rPr>
              <a:t>DECISIONS:</a:t>
            </a:r>
          </a:p>
          <a:p>
            <a:pPr eaLnBrk="0" fontAlgn="base" hangingPunct="0">
              <a:lnSpc>
                <a:spcPct val="100000"/>
              </a:lnSpc>
              <a:spcBef>
                <a:spcPct val="0"/>
              </a:spcBef>
              <a:spcAft>
                <a:spcPct val="0"/>
              </a:spcAft>
            </a:pPr>
            <a:r>
              <a:rPr lang="en-US" altLang="en-US" dirty="0">
                <a:solidFill>
                  <a:schemeClr val="tx1"/>
                </a:solidFill>
                <a:ea typeface="Calibri" panose="020F0502020204030204" pitchFamily="34" charset="0"/>
                <a:cs typeface="Calibri" panose="020F0502020204030204" pitchFamily="34" charset="0"/>
              </a:rPr>
              <a:t>All components replicated to us-west-1 for continuity</a:t>
            </a:r>
            <a:endParaRPr lang="en-US" altLang="en-US" b="1" dirty="0">
              <a:solidFill>
                <a:schemeClr val="tx1"/>
              </a:solidFill>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1"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2459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E39A-F26A-DB9C-1096-FF4D5054B72F}"/>
              </a:ext>
            </a:extLst>
          </p:cNvPr>
          <p:cNvSpPr>
            <a:spLocks noGrp="1"/>
          </p:cNvSpPr>
          <p:nvPr>
            <p:ph type="title"/>
          </p:nvPr>
        </p:nvSpPr>
        <p:spPr/>
        <p:txBody>
          <a:bodyPr>
            <a:normAutofit fontScale="90000"/>
          </a:bodyPr>
          <a:lstStyle/>
          <a:p>
            <a:r>
              <a:rPr lang="en-IN" dirty="0"/>
              <a:t>Compliance, Resources &amp; Roles</a:t>
            </a:r>
            <a:br>
              <a:rPr lang="en-IN" dirty="0"/>
            </a:br>
            <a:endParaRPr lang="en-IN" dirty="0"/>
          </a:p>
        </p:txBody>
      </p:sp>
      <p:sp>
        <p:nvSpPr>
          <p:cNvPr id="4" name="Rectangle 1">
            <a:extLst>
              <a:ext uri="{FF2B5EF4-FFF2-40B4-BE49-F238E27FC236}">
                <a16:creationId xmlns:a16="http://schemas.microsoft.com/office/drawing/2014/main" id="{C7214719-F622-AF58-2263-A758151B59A2}"/>
              </a:ext>
            </a:extLst>
          </p:cNvPr>
          <p:cNvSpPr>
            <a:spLocks noGrp="1" noChangeArrowheads="1"/>
          </p:cNvSpPr>
          <p:nvPr>
            <p:ph idx="1"/>
          </p:nvPr>
        </p:nvSpPr>
        <p:spPr bwMode="auto">
          <a:xfrm>
            <a:off x="647050" y="972697"/>
            <a:ext cx="750474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n-lt"/>
              </a:rPr>
              <a:t>IAM roles with least privilege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n-lt"/>
              </a:rPr>
              <a:t>Encryption enabled (S3, DynamoDB)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n-lt"/>
              </a:rPr>
              <a:t>Resources: S3, Lambda, DynamoDB, API Gateway</a:t>
            </a:r>
          </a:p>
        </p:txBody>
      </p:sp>
      <p:pic>
        <p:nvPicPr>
          <p:cNvPr id="6" name="Picture 5">
            <a:extLst>
              <a:ext uri="{FF2B5EF4-FFF2-40B4-BE49-F238E27FC236}">
                <a16:creationId xmlns:a16="http://schemas.microsoft.com/office/drawing/2014/main" id="{AA6D9826-FB04-E508-00BF-7FEA9E779FD3}"/>
              </a:ext>
            </a:extLst>
          </p:cNvPr>
          <p:cNvPicPr>
            <a:picLocks noChangeAspect="1"/>
          </p:cNvPicPr>
          <p:nvPr/>
        </p:nvPicPr>
        <p:blipFill>
          <a:blip r:embed="rId2"/>
          <a:stretch>
            <a:fillRect/>
          </a:stretch>
        </p:blipFill>
        <p:spPr>
          <a:xfrm flipH="1">
            <a:off x="2794629" y="3569107"/>
            <a:ext cx="1090605" cy="1090605"/>
          </a:xfrm>
          <a:prstGeom prst="rect">
            <a:avLst/>
          </a:prstGeom>
        </p:spPr>
      </p:pic>
      <p:pic>
        <p:nvPicPr>
          <p:cNvPr id="8" name="Picture 7">
            <a:extLst>
              <a:ext uri="{FF2B5EF4-FFF2-40B4-BE49-F238E27FC236}">
                <a16:creationId xmlns:a16="http://schemas.microsoft.com/office/drawing/2014/main" id="{3DD62820-72A3-80B8-DCFE-E6AABEF7057D}"/>
              </a:ext>
            </a:extLst>
          </p:cNvPr>
          <p:cNvPicPr>
            <a:picLocks noChangeAspect="1"/>
          </p:cNvPicPr>
          <p:nvPr/>
        </p:nvPicPr>
        <p:blipFill>
          <a:blip r:embed="rId3"/>
          <a:stretch>
            <a:fillRect/>
          </a:stretch>
        </p:blipFill>
        <p:spPr>
          <a:xfrm flipV="1">
            <a:off x="5005395" y="3569107"/>
            <a:ext cx="1090605" cy="1090605"/>
          </a:xfrm>
          <a:prstGeom prst="rect">
            <a:avLst/>
          </a:prstGeom>
        </p:spPr>
      </p:pic>
      <p:pic>
        <p:nvPicPr>
          <p:cNvPr id="10" name="Picture 9">
            <a:extLst>
              <a:ext uri="{FF2B5EF4-FFF2-40B4-BE49-F238E27FC236}">
                <a16:creationId xmlns:a16="http://schemas.microsoft.com/office/drawing/2014/main" id="{CCAEEA1F-C282-AFA0-CAF5-7310EC6BCE78}"/>
              </a:ext>
            </a:extLst>
          </p:cNvPr>
          <p:cNvPicPr>
            <a:picLocks noChangeAspect="1"/>
          </p:cNvPicPr>
          <p:nvPr/>
        </p:nvPicPr>
        <p:blipFill>
          <a:blip r:embed="rId4"/>
          <a:stretch>
            <a:fillRect/>
          </a:stretch>
        </p:blipFill>
        <p:spPr>
          <a:xfrm>
            <a:off x="9528704" y="3420409"/>
            <a:ext cx="1387999" cy="1387999"/>
          </a:xfrm>
          <a:prstGeom prst="rect">
            <a:avLst/>
          </a:prstGeom>
        </p:spPr>
      </p:pic>
      <p:pic>
        <p:nvPicPr>
          <p:cNvPr id="12" name="Picture 11">
            <a:extLst>
              <a:ext uri="{FF2B5EF4-FFF2-40B4-BE49-F238E27FC236}">
                <a16:creationId xmlns:a16="http://schemas.microsoft.com/office/drawing/2014/main" id="{21931E37-2155-CD29-C5B9-A2E538912138}"/>
              </a:ext>
            </a:extLst>
          </p:cNvPr>
          <p:cNvPicPr>
            <a:picLocks noChangeAspect="1"/>
          </p:cNvPicPr>
          <p:nvPr/>
        </p:nvPicPr>
        <p:blipFill>
          <a:blip r:embed="rId5"/>
          <a:stretch>
            <a:fillRect/>
          </a:stretch>
        </p:blipFill>
        <p:spPr>
          <a:xfrm>
            <a:off x="7926901" y="4451676"/>
            <a:ext cx="869066" cy="869066"/>
          </a:xfrm>
          <a:prstGeom prst="rect">
            <a:avLst/>
          </a:prstGeom>
        </p:spPr>
      </p:pic>
      <p:pic>
        <p:nvPicPr>
          <p:cNvPr id="15" name="Picture 14">
            <a:extLst>
              <a:ext uri="{FF2B5EF4-FFF2-40B4-BE49-F238E27FC236}">
                <a16:creationId xmlns:a16="http://schemas.microsoft.com/office/drawing/2014/main" id="{8F52D06F-AF18-E445-7478-ED40520CC17F}"/>
              </a:ext>
            </a:extLst>
          </p:cNvPr>
          <p:cNvPicPr>
            <a:picLocks noChangeAspect="1"/>
          </p:cNvPicPr>
          <p:nvPr/>
        </p:nvPicPr>
        <p:blipFill>
          <a:blip r:embed="rId6"/>
          <a:stretch>
            <a:fillRect/>
          </a:stretch>
        </p:blipFill>
        <p:spPr>
          <a:xfrm>
            <a:off x="888518" y="3648044"/>
            <a:ext cx="932727" cy="932727"/>
          </a:xfrm>
          <a:prstGeom prst="rect">
            <a:avLst/>
          </a:prstGeom>
        </p:spPr>
      </p:pic>
      <p:pic>
        <p:nvPicPr>
          <p:cNvPr id="16" name="Picture 15">
            <a:extLst>
              <a:ext uri="{FF2B5EF4-FFF2-40B4-BE49-F238E27FC236}">
                <a16:creationId xmlns:a16="http://schemas.microsoft.com/office/drawing/2014/main" id="{213448B0-9868-AAED-ACB6-35DC032F02EA}"/>
              </a:ext>
            </a:extLst>
          </p:cNvPr>
          <p:cNvPicPr>
            <a:picLocks noChangeAspect="1"/>
          </p:cNvPicPr>
          <p:nvPr/>
        </p:nvPicPr>
        <p:blipFill>
          <a:blip r:embed="rId5"/>
          <a:stretch>
            <a:fillRect/>
          </a:stretch>
        </p:blipFill>
        <p:spPr>
          <a:xfrm>
            <a:off x="7926900" y="3029476"/>
            <a:ext cx="869067" cy="869067"/>
          </a:xfrm>
          <a:prstGeom prst="rect">
            <a:avLst/>
          </a:prstGeom>
        </p:spPr>
      </p:pic>
      <p:cxnSp>
        <p:nvCxnSpPr>
          <p:cNvPr id="18" name="Straight Arrow Connector 17">
            <a:extLst>
              <a:ext uri="{FF2B5EF4-FFF2-40B4-BE49-F238E27FC236}">
                <a16:creationId xmlns:a16="http://schemas.microsoft.com/office/drawing/2014/main" id="{4CD61A4E-C4E6-B320-C38E-57D2BCF3308E}"/>
              </a:ext>
            </a:extLst>
          </p:cNvPr>
          <p:cNvCxnSpPr>
            <a:stCxn id="15" idx="3"/>
            <a:endCxn id="6" idx="3"/>
          </p:cNvCxnSpPr>
          <p:nvPr/>
        </p:nvCxnSpPr>
        <p:spPr>
          <a:xfrm>
            <a:off x="1821245" y="4114408"/>
            <a:ext cx="97338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E9C9C6-37AC-DC58-A64B-C2068E083BC4}"/>
              </a:ext>
            </a:extLst>
          </p:cNvPr>
          <p:cNvCxnSpPr>
            <a:cxnSpLocks/>
            <a:stCxn id="6" idx="1"/>
            <a:endCxn id="8" idx="1"/>
          </p:cNvCxnSpPr>
          <p:nvPr/>
        </p:nvCxnSpPr>
        <p:spPr>
          <a:xfrm flipV="1">
            <a:off x="3885234" y="4114409"/>
            <a:ext cx="11201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4ED7777-9219-F41A-8716-052C68D15272}"/>
              </a:ext>
            </a:extLst>
          </p:cNvPr>
          <p:cNvCxnSpPr>
            <a:cxnSpLocks/>
            <a:stCxn id="8" idx="3"/>
            <a:endCxn id="16" idx="1"/>
          </p:cNvCxnSpPr>
          <p:nvPr/>
        </p:nvCxnSpPr>
        <p:spPr>
          <a:xfrm flipV="1">
            <a:off x="6096000" y="3464010"/>
            <a:ext cx="1830900" cy="6503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CB1A67C-2547-B282-6FFA-B0B3BEB61A5B}"/>
              </a:ext>
            </a:extLst>
          </p:cNvPr>
          <p:cNvCxnSpPr>
            <a:cxnSpLocks/>
            <a:stCxn id="8" idx="3"/>
            <a:endCxn id="12" idx="1"/>
          </p:cNvCxnSpPr>
          <p:nvPr/>
        </p:nvCxnSpPr>
        <p:spPr>
          <a:xfrm>
            <a:off x="6096000" y="4114409"/>
            <a:ext cx="1830901" cy="7718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A4AF4096-9CB3-4B56-897C-A42AA836FD5D}"/>
              </a:ext>
            </a:extLst>
          </p:cNvPr>
          <p:cNvCxnSpPr>
            <a:cxnSpLocks/>
            <a:stCxn id="12" idx="2"/>
            <a:endCxn id="10" idx="2"/>
          </p:cNvCxnSpPr>
          <p:nvPr/>
        </p:nvCxnSpPr>
        <p:spPr>
          <a:xfrm rot="5400000" flipH="1" flipV="1">
            <a:off x="9035902" y="4133940"/>
            <a:ext cx="512334" cy="1861270"/>
          </a:xfrm>
          <a:prstGeom prst="bentConnector3">
            <a:avLst>
              <a:gd name="adj1" fmla="val -446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C0D5FEBE-A209-577C-21CB-4C766BAA7BF9}"/>
              </a:ext>
            </a:extLst>
          </p:cNvPr>
          <p:cNvCxnSpPr>
            <a:cxnSpLocks/>
            <a:stCxn id="10" idx="0"/>
            <a:endCxn id="16" idx="0"/>
          </p:cNvCxnSpPr>
          <p:nvPr/>
        </p:nvCxnSpPr>
        <p:spPr>
          <a:xfrm rot="16200000" flipV="1">
            <a:off x="9096603" y="2294308"/>
            <a:ext cx="390933" cy="1861270"/>
          </a:xfrm>
          <a:prstGeom prst="bentConnector3">
            <a:avLst>
              <a:gd name="adj1" fmla="val 188083"/>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6F48236-E77A-3385-B391-150EB0C269F3}"/>
              </a:ext>
            </a:extLst>
          </p:cNvPr>
          <p:cNvSpPr txBox="1"/>
          <p:nvPr/>
        </p:nvSpPr>
        <p:spPr>
          <a:xfrm>
            <a:off x="937704" y="4701543"/>
            <a:ext cx="686406" cy="369332"/>
          </a:xfrm>
          <a:prstGeom prst="rect">
            <a:avLst/>
          </a:prstGeom>
          <a:noFill/>
        </p:spPr>
        <p:txBody>
          <a:bodyPr wrap="none" rtlCol="0">
            <a:spAutoFit/>
          </a:bodyPr>
          <a:lstStyle/>
          <a:p>
            <a:r>
              <a:rPr lang="en-IN" b="1" dirty="0"/>
              <a:t>USER</a:t>
            </a:r>
          </a:p>
        </p:txBody>
      </p:sp>
      <p:sp>
        <p:nvSpPr>
          <p:cNvPr id="43" name="TextBox 42">
            <a:extLst>
              <a:ext uri="{FF2B5EF4-FFF2-40B4-BE49-F238E27FC236}">
                <a16:creationId xmlns:a16="http://schemas.microsoft.com/office/drawing/2014/main" id="{1799007B-E2BE-1590-191F-B98E2E3B9E45}"/>
              </a:ext>
            </a:extLst>
          </p:cNvPr>
          <p:cNvSpPr txBox="1"/>
          <p:nvPr/>
        </p:nvSpPr>
        <p:spPr>
          <a:xfrm>
            <a:off x="3136189" y="4808408"/>
            <a:ext cx="407484" cy="369332"/>
          </a:xfrm>
          <a:prstGeom prst="rect">
            <a:avLst/>
          </a:prstGeom>
          <a:noFill/>
        </p:spPr>
        <p:txBody>
          <a:bodyPr wrap="none" rtlCol="0">
            <a:spAutoFit/>
          </a:bodyPr>
          <a:lstStyle/>
          <a:p>
            <a:r>
              <a:rPr lang="en-IN" b="1" dirty="0"/>
              <a:t>S3</a:t>
            </a:r>
          </a:p>
        </p:txBody>
      </p:sp>
      <p:sp>
        <p:nvSpPr>
          <p:cNvPr id="44" name="TextBox 43">
            <a:extLst>
              <a:ext uri="{FF2B5EF4-FFF2-40B4-BE49-F238E27FC236}">
                <a16:creationId xmlns:a16="http://schemas.microsoft.com/office/drawing/2014/main" id="{B9FCC8B4-2F19-5816-1F45-984752669C88}"/>
              </a:ext>
            </a:extLst>
          </p:cNvPr>
          <p:cNvSpPr txBox="1"/>
          <p:nvPr/>
        </p:nvSpPr>
        <p:spPr>
          <a:xfrm>
            <a:off x="5303674" y="4701543"/>
            <a:ext cx="508473" cy="369332"/>
          </a:xfrm>
          <a:prstGeom prst="rect">
            <a:avLst/>
          </a:prstGeom>
          <a:noFill/>
        </p:spPr>
        <p:txBody>
          <a:bodyPr wrap="none" rtlCol="0">
            <a:spAutoFit/>
          </a:bodyPr>
          <a:lstStyle/>
          <a:p>
            <a:r>
              <a:rPr lang="en-IN" b="1" dirty="0"/>
              <a:t>API</a:t>
            </a:r>
          </a:p>
        </p:txBody>
      </p:sp>
      <p:sp>
        <p:nvSpPr>
          <p:cNvPr id="45" name="TextBox 44">
            <a:extLst>
              <a:ext uri="{FF2B5EF4-FFF2-40B4-BE49-F238E27FC236}">
                <a16:creationId xmlns:a16="http://schemas.microsoft.com/office/drawing/2014/main" id="{A6E99D25-964B-ECDC-3CCA-6ABE1F4EF5AA}"/>
              </a:ext>
            </a:extLst>
          </p:cNvPr>
          <p:cNvSpPr txBox="1"/>
          <p:nvPr/>
        </p:nvSpPr>
        <p:spPr>
          <a:xfrm>
            <a:off x="8029286" y="3913711"/>
            <a:ext cx="554960" cy="369332"/>
          </a:xfrm>
          <a:prstGeom prst="rect">
            <a:avLst/>
          </a:prstGeom>
          <a:noFill/>
        </p:spPr>
        <p:txBody>
          <a:bodyPr wrap="none" rtlCol="0">
            <a:spAutoFit/>
          </a:bodyPr>
          <a:lstStyle/>
          <a:p>
            <a:r>
              <a:rPr lang="en-IN" b="1" dirty="0"/>
              <a:t>GET</a:t>
            </a:r>
          </a:p>
        </p:txBody>
      </p:sp>
      <p:sp>
        <p:nvSpPr>
          <p:cNvPr id="46" name="TextBox 45">
            <a:extLst>
              <a:ext uri="{FF2B5EF4-FFF2-40B4-BE49-F238E27FC236}">
                <a16:creationId xmlns:a16="http://schemas.microsoft.com/office/drawing/2014/main" id="{C3F867A3-CA97-A53C-48CF-E62A1BF98CF3}"/>
              </a:ext>
            </a:extLst>
          </p:cNvPr>
          <p:cNvSpPr txBox="1"/>
          <p:nvPr/>
        </p:nvSpPr>
        <p:spPr>
          <a:xfrm>
            <a:off x="7689454" y="5327340"/>
            <a:ext cx="684162" cy="369332"/>
          </a:xfrm>
          <a:prstGeom prst="rect">
            <a:avLst/>
          </a:prstGeom>
          <a:noFill/>
        </p:spPr>
        <p:txBody>
          <a:bodyPr wrap="none" rtlCol="0">
            <a:spAutoFit/>
          </a:bodyPr>
          <a:lstStyle/>
          <a:p>
            <a:r>
              <a:rPr lang="en-IN" b="1" dirty="0"/>
              <a:t>POST</a:t>
            </a:r>
          </a:p>
        </p:txBody>
      </p:sp>
      <p:sp>
        <p:nvSpPr>
          <p:cNvPr id="49" name="TextBox 48">
            <a:extLst>
              <a:ext uri="{FF2B5EF4-FFF2-40B4-BE49-F238E27FC236}">
                <a16:creationId xmlns:a16="http://schemas.microsoft.com/office/drawing/2014/main" id="{23C32640-44D7-C754-4BA1-F5430BB6E732}"/>
              </a:ext>
            </a:extLst>
          </p:cNvPr>
          <p:cNvSpPr txBox="1"/>
          <p:nvPr/>
        </p:nvSpPr>
        <p:spPr>
          <a:xfrm>
            <a:off x="10222703" y="4808408"/>
            <a:ext cx="1241045" cy="369332"/>
          </a:xfrm>
          <a:prstGeom prst="rect">
            <a:avLst/>
          </a:prstGeom>
          <a:noFill/>
        </p:spPr>
        <p:txBody>
          <a:bodyPr wrap="none" rtlCol="0">
            <a:spAutoFit/>
          </a:bodyPr>
          <a:lstStyle/>
          <a:p>
            <a:r>
              <a:rPr lang="en-IN" b="1" dirty="0" err="1"/>
              <a:t>dynamoDB</a:t>
            </a:r>
            <a:endParaRPr lang="en-IN" b="1" dirty="0"/>
          </a:p>
        </p:txBody>
      </p:sp>
      <p:sp>
        <p:nvSpPr>
          <p:cNvPr id="50" name="TextBox 49">
            <a:extLst>
              <a:ext uri="{FF2B5EF4-FFF2-40B4-BE49-F238E27FC236}">
                <a16:creationId xmlns:a16="http://schemas.microsoft.com/office/drawing/2014/main" id="{AF89DF3F-C65F-9ED3-550D-55381E09C792}"/>
              </a:ext>
            </a:extLst>
          </p:cNvPr>
          <p:cNvSpPr txBox="1"/>
          <p:nvPr/>
        </p:nvSpPr>
        <p:spPr>
          <a:xfrm>
            <a:off x="647050" y="2641077"/>
            <a:ext cx="5051576" cy="461665"/>
          </a:xfrm>
          <a:prstGeom prst="rect">
            <a:avLst/>
          </a:prstGeom>
          <a:noFill/>
        </p:spPr>
        <p:txBody>
          <a:bodyPr wrap="none" rtlCol="0">
            <a:spAutoFit/>
          </a:bodyPr>
          <a:lstStyle/>
          <a:p>
            <a:r>
              <a:rPr lang="en-IN" sz="2400" b="1" dirty="0"/>
              <a:t>APPLICATION FLOW AND RESOURCES </a:t>
            </a:r>
            <a:r>
              <a:rPr lang="en-IN" dirty="0"/>
              <a:t>:</a:t>
            </a:r>
          </a:p>
        </p:txBody>
      </p:sp>
    </p:spTree>
    <p:extLst>
      <p:ext uri="{BB962C8B-B14F-4D97-AF65-F5344CB8AC3E}">
        <p14:creationId xmlns:p14="http://schemas.microsoft.com/office/powerpoint/2010/main" val="2313523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5B01B3-C31A-F471-2DEA-2B52E4B59FD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676" t="17972" r="1109" b="46506"/>
          <a:stretch>
            <a:fillRect/>
          </a:stretch>
        </p:blipFill>
        <p:spPr>
          <a:xfrm>
            <a:off x="599707" y="844966"/>
            <a:ext cx="10834234" cy="2461542"/>
          </a:xfrm>
        </p:spPr>
      </p:pic>
      <p:pic>
        <p:nvPicPr>
          <p:cNvPr id="9" name="Picture 8">
            <a:extLst>
              <a:ext uri="{FF2B5EF4-FFF2-40B4-BE49-F238E27FC236}">
                <a16:creationId xmlns:a16="http://schemas.microsoft.com/office/drawing/2014/main" id="{5C07D19F-C61B-F0FC-02C7-D0EAC70B3C52}"/>
              </a:ext>
            </a:extLst>
          </p:cNvPr>
          <p:cNvPicPr>
            <a:picLocks noChangeAspect="1"/>
          </p:cNvPicPr>
          <p:nvPr/>
        </p:nvPicPr>
        <p:blipFill>
          <a:blip r:embed="rId3">
            <a:extLst>
              <a:ext uri="{28A0092B-C50C-407E-A947-70E740481C1C}">
                <a14:useLocalDpi xmlns:a14="http://schemas.microsoft.com/office/drawing/2010/main" val="0"/>
              </a:ext>
            </a:extLst>
          </a:blip>
          <a:srcRect l="2183" t="17737" r="6966" b="39072"/>
          <a:stretch>
            <a:fillRect/>
          </a:stretch>
        </p:blipFill>
        <p:spPr>
          <a:xfrm>
            <a:off x="599707" y="3736159"/>
            <a:ext cx="10675882" cy="2689331"/>
          </a:xfrm>
          <a:prstGeom prst="rect">
            <a:avLst/>
          </a:prstGeom>
        </p:spPr>
      </p:pic>
      <p:sp>
        <p:nvSpPr>
          <p:cNvPr id="10" name="TextBox 9">
            <a:extLst>
              <a:ext uri="{FF2B5EF4-FFF2-40B4-BE49-F238E27FC236}">
                <a16:creationId xmlns:a16="http://schemas.microsoft.com/office/drawing/2014/main" id="{D153B95E-1E43-46A1-5F68-0DFEC2DFA388}"/>
              </a:ext>
            </a:extLst>
          </p:cNvPr>
          <p:cNvSpPr txBox="1"/>
          <p:nvPr/>
        </p:nvSpPr>
        <p:spPr>
          <a:xfrm>
            <a:off x="758059" y="599054"/>
            <a:ext cx="4153701" cy="369332"/>
          </a:xfrm>
          <a:prstGeom prst="rect">
            <a:avLst/>
          </a:prstGeom>
          <a:noFill/>
        </p:spPr>
        <p:txBody>
          <a:bodyPr wrap="none" rtlCol="0">
            <a:spAutoFit/>
          </a:bodyPr>
          <a:lstStyle/>
          <a:p>
            <a:r>
              <a:rPr lang="en-IN" dirty="0"/>
              <a:t>Created a table </a:t>
            </a:r>
            <a:r>
              <a:rPr lang="en-IN" dirty="0" err="1"/>
              <a:t>studentData</a:t>
            </a:r>
            <a:r>
              <a:rPr lang="en-IN" dirty="0"/>
              <a:t> in </a:t>
            </a:r>
            <a:r>
              <a:rPr lang="en-IN" dirty="0" err="1"/>
              <a:t>dynamoDB</a:t>
            </a:r>
            <a:endParaRPr lang="en-IN" dirty="0"/>
          </a:p>
        </p:txBody>
      </p:sp>
      <p:sp>
        <p:nvSpPr>
          <p:cNvPr id="11" name="TextBox 10">
            <a:extLst>
              <a:ext uri="{FF2B5EF4-FFF2-40B4-BE49-F238E27FC236}">
                <a16:creationId xmlns:a16="http://schemas.microsoft.com/office/drawing/2014/main" id="{5B4BE942-75AE-3518-77A6-F5C051AE559D}"/>
              </a:ext>
            </a:extLst>
          </p:cNvPr>
          <p:cNvSpPr txBox="1"/>
          <p:nvPr/>
        </p:nvSpPr>
        <p:spPr>
          <a:xfrm>
            <a:off x="758059" y="3336667"/>
            <a:ext cx="3408305" cy="369332"/>
          </a:xfrm>
          <a:prstGeom prst="rect">
            <a:avLst/>
          </a:prstGeom>
          <a:noFill/>
        </p:spPr>
        <p:txBody>
          <a:bodyPr wrap="none" rtlCol="0">
            <a:spAutoFit/>
          </a:bodyPr>
          <a:lstStyle/>
          <a:p>
            <a:r>
              <a:rPr lang="en-IN" dirty="0"/>
              <a:t>Created a bucket to store objects </a:t>
            </a:r>
          </a:p>
        </p:txBody>
      </p:sp>
    </p:spTree>
    <p:extLst>
      <p:ext uri="{BB962C8B-B14F-4D97-AF65-F5344CB8AC3E}">
        <p14:creationId xmlns:p14="http://schemas.microsoft.com/office/powerpoint/2010/main" val="2359090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B294C4-038F-A6E7-44FB-0BF444C04D53}"/>
              </a:ext>
            </a:extLst>
          </p:cNvPr>
          <p:cNvPicPr>
            <a:picLocks noChangeAspect="1"/>
          </p:cNvPicPr>
          <p:nvPr/>
        </p:nvPicPr>
        <p:blipFill>
          <a:blip r:embed="rId2">
            <a:extLst>
              <a:ext uri="{28A0092B-C50C-407E-A947-70E740481C1C}">
                <a14:useLocalDpi xmlns:a14="http://schemas.microsoft.com/office/drawing/2010/main" val="0"/>
              </a:ext>
            </a:extLst>
          </a:blip>
          <a:srcRect t="21434" b="45992"/>
          <a:stretch>
            <a:fillRect/>
          </a:stretch>
        </p:blipFill>
        <p:spPr>
          <a:xfrm>
            <a:off x="358815" y="593362"/>
            <a:ext cx="11111696" cy="2233915"/>
          </a:xfrm>
          <a:prstGeom prst="rect">
            <a:avLst/>
          </a:prstGeom>
        </p:spPr>
      </p:pic>
      <p:pic>
        <p:nvPicPr>
          <p:cNvPr id="7" name="Picture 6">
            <a:extLst>
              <a:ext uri="{FF2B5EF4-FFF2-40B4-BE49-F238E27FC236}">
                <a16:creationId xmlns:a16="http://schemas.microsoft.com/office/drawing/2014/main" id="{FA2C0EB6-EAE4-EF81-90FA-FA845FE629B5}"/>
              </a:ext>
            </a:extLst>
          </p:cNvPr>
          <p:cNvPicPr>
            <a:picLocks noChangeAspect="1"/>
          </p:cNvPicPr>
          <p:nvPr/>
        </p:nvPicPr>
        <p:blipFill>
          <a:blip r:embed="rId3">
            <a:extLst>
              <a:ext uri="{28A0092B-C50C-407E-A947-70E740481C1C}">
                <a14:useLocalDpi xmlns:a14="http://schemas.microsoft.com/office/drawing/2010/main" val="0"/>
              </a:ext>
            </a:extLst>
          </a:blip>
          <a:srcRect l="664" t="17216" r="664" b="32996"/>
          <a:stretch>
            <a:fillRect/>
          </a:stretch>
        </p:blipFill>
        <p:spPr>
          <a:xfrm>
            <a:off x="358815" y="3011058"/>
            <a:ext cx="10556111" cy="2996202"/>
          </a:xfrm>
          <a:prstGeom prst="rect">
            <a:avLst/>
          </a:prstGeom>
        </p:spPr>
      </p:pic>
      <p:sp>
        <p:nvSpPr>
          <p:cNvPr id="8" name="TextBox 7">
            <a:extLst>
              <a:ext uri="{FF2B5EF4-FFF2-40B4-BE49-F238E27FC236}">
                <a16:creationId xmlns:a16="http://schemas.microsoft.com/office/drawing/2014/main" id="{070BA72F-C2FE-5F74-72F4-16627A85AB4C}"/>
              </a:ext>
            </a:extLst>
          </p:cNvPr>
          <p:cNvSpPr txBox="1"/>
          <p:nvPr/>
        </p:nvSpPr>
        <p:spPr>
          <a:xfrm>
            <a:off x="358815" y="270196"/>
            <a:ext cx="4073359" cy="646331"/>
          </a:xfrm>
          <a:prstGeom prst="rect">
            <a:avLst/>
          </a:prstGeom>
          <a:noFill/>
        </p:spPr>
        <p:txBody>
          <a:bodyPr wrap="none" rtlCol="0">
            <a:spAutoFit/>
          </a:bodyPr>
          <a:lstStyle/>
          <a:p>
            <a:r>
              <a:rPr lang="en-IN" dirty="0"/>
              <a:t>Created lambda functions in AWS lambda</a:t>
            </a:r>
          </a:p>
          <a:p>
            <a:endParaRPr lang="en-IN" dirty="0"/>
          </a:p>
        </p:txBody>
      </p:sp>
      <p:sp>
        <p:nvSpPr>
          <p:cNvPr id="9" name="TextBox 8">
            <a:extLst>
              <a:ext uri="{FF2B5EF4-FFF2-40B4-BE49-F238E27FC236}">
                <a16:creationId xmlns:a16="http://schemas.microsoft.com/office/drawing/2014/main" id="{5BCE17EF-FB50-8FAA-8999-F3E574FA0DF0}"/>
              </a:ext>
            </a:extLst>
          </p:cNvPr>
          <p:cNvSpPr txBox="1"/>
          <p:nvPr/>
        </p:nvSpPr>
        <p:spPr>
          <a:xfrm>
            <a:off x="358815" y="2649603"/>
            <a:ext cx="3850926" cy="369332"/>
          </a:xfrm>
          <a:prstGeom prst="rect">
            <a:avLst/>
          </a:prstGeom>
          <a:noFill/>
        </p:spPr>
        <p:txBody>
          <a:bodyPr wrap="none" rtlCol="0">
            <a:spAutoFit/>
          </a:bodyPr>
          <a:lstStyle/>
          <a:p>
            <a:r>
              <a:rPr lang="en-IN" dirty="0"/>
              <a:t>Created a IAM role with least privileges</a:t>
            </a:r>
          </a:p>
        </p:txBody>
      </p:sp>
    </p:spTree>
    <p:extLst>
      <p:ext uri="{BB962C8B-B14F-4D97-AF65-F5344CB8AC3E}">
        <p14:creationId xmlns:p14="http://schemas.microsoft.com/office/powerpoint/2010/main" val="500148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9807D6-81AA-5683-727B-81ACB23346B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66" t="17698" r="1567" b="30744"/>
          <a:stretch>
            <a:fillRect/>
          </a:stretch>
        </p:blipFill>
        <p:spPr>
          <a:xfrm>
            <a:off x="783186" y="603666"/>
            <a:ext cx="8439747" cy="2663498"/>
          </a:xfrm>
        </p:spPr>
      </p:pic>
      <p:pic>
        <p:nvPicPr>
          <p:cNvPr id="7" name="Picture 6">
            <a:extLst>
              <a:ext uri="{FF2B5EF4-FFF2-40B4-BE49-F238E27FC236}">
                <a16:creationId xmlns:a16="http://schemas.microsoft.com/office/drawing/2014/main" id="{BCC3DAE1-6D27-F388-1E32-D0DEF9DBD8C9}"/>
              </a:ext>
            </a:extLst>
          </p:cNvPr>
          <p:cNvPicPr>
            <a:picLocks noChangeAspect="1"/>
          </p:cNvPicPr>
          <p:nvPr/>
        </p:nvPicPr>
        <p:blipFill>
          <a:blip r:embed="rId3">
            <a:extLst>
              <a:ext uri="{28A0092B-C50C-407E-A947-70E740481C1C}">
                <a14:useLocalDpi xmlns:a14="http://schemas.microsoft.com/office/drawing/2010/main" val="0"/>
              </a:ext>
            </a:extLst>
          </a:blip>
          <a:srcRect t="18595" r="1930" b="31814"/>
          <a:stretch>
            <a:fillRect/>
          </a:stretch>
        </p:blipFill>
        <p:spPr>
          <a:xfrm>
            <a:off x="1187690" y="3590836"/>
            <a:ext cx="9363919" cy="2663498"/>
          </a:xfrm>
          <a:prstGeom prst="rect">
            <a:avLst/>
          </a:prstGeom>
        </p:spPr>
      </p:pic>
    </p:spTree>
    <p:extLst>
      <p:ext uri="{BB962C8B-B14F-4D97-AF65-F5344CB8AC3E}">
        <p14:creationId xmlns:p14="http://schemas.microsoft.com/office/powerpoint/2010/main" val="517325128"/>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8189</TotalTime>
  <Words>983</Words>
  <Application>Microsoft Office PowerPoint</Application>
  <PresentationFormat>Widescreen</PresentationFormat>
  <Paragraphs>155</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Arial Unicode MS</vt:lpstr>
      <vt:lpstr>Calibri</vt:lpstr>
      <vt:lpstr>BIA Template</vt:lpstr>
      <vt:lpstr>PowerPoint Presentation</vt:lpstr>
      <vt:lpstr>Agenda</vt:lpstr>
      <vt:lpstr>Deliverables Overview</vt:lpstr>
      <vt:lpstr>PowerPoint Presentation</vt:lpstr>
      <vt:lpstr>Preliminary Assessments</vt:lpstr>
      <vt:lpstr>Compliance, Resources &amp; Roles </vt:lpstr>
      <vt:lpstr>PowerPoint Presentation</vt:lpstr>
      <vt:lpstr>PowerPoint Presentation</vt:lpstr>
      <vt:lpstr>PowerPoint Presentation</vt:lpstr>
      <vt:lpstr>PowerPoint Presentation</vt:lpstr>
      <vt:lpstr>Cross-Region DR Setup</vt:lpstr>
      <vt:lpstr>✅  Infrastructure Deployment</vt:lpstr>
      <vt:lpstr>Recovery Objectives</vt:lpstr>
      <vt:lpstr>PowerPoint Presentation</vt:lpstr>
      <vt:lpstr>PowerPoint Presentation</vt:lpstr>
      <vt:lpstr>PowerPoint Presentation</vt:lpstr>
      <vt:lpstr>DynamoDB dr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✅Monitoring &amp; Logging</vt:lpstr>
      <vt:lpstr>PowerPoint Presentation</vt:lpstr>
      <vt:lpstr>PowerPoint Presentation</vt:lpstr>
      <vt:lpstr>AFTER DR FLOW</vt:lpstr>
      <vt:lpstr>✅ DELIVERABLE 3: Backup Best Practices</vt:lpstr>
      <vt:lpstr>PowerPoint Presentation</vt:lpstr>
      <vt:lpstr>PowerPoint Presentation</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Aditya Vichare</cp:lastModifiedBy>
  <cp:revision>2261</cp:revision>
  <dcterms:created xsi:type="dcterms:W3CDTF">2020-12-23T13:36:00Z</dcterms:created>
  <dcterms:modified xsi:type="dcterms:W3CDTF">2025-06-15T17:08:06Z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